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355" r:id="rId7"/>
    <p:sldId id="257" r:id="rId8"/>
    <p:sldId id="297" r:id="rId9"/>
    <p:sldId id="283" r:id="rId10"/>
    <p:sldId id="298" r:id="rId11"/>
    <p:sldId id="300" r:id="rId12"/>
    <p:sldId id="299" r:id="rId13"/>
    <p:sldId id="301" r:id="rId14"/>
    <p:sldId id="302" r:id="rId15"/>
    <p:sldId id="303" r:id="rId16"/>
    <p:sldId id="281" r:id="rId17"/>
    <p:sldId id="305" r:id="rId18"/>
    <p:sldId id="306" r:id="rId19"/>
    <p:sldId id="307" r:id="rId20"/>
    <p:sldId id="308" r:id="rId21"/>
    <p:sldId id="296" r:id="rId22"/>
    <p:sldId id="294" r:id="rId23"/>
    <p:sldId id="295" r:id="rId24"/>
    <p:sldId id="284" r:id="rId25"/>
    <p:sldId id="285" r:id="rId26"/>
    <p:sldId id="286" r:id="rId27"/>
    <p:sldId id="287" r:id="rId28"/>
    <p:sldId id="309" r:id="rId29"/>
    <p:sldId id="274" r:id="rId30"/>
    <p:sldId id="310" r:id="rId31"/>
    <p:sldId id="319" r:id="rId32"/>
    <p:sldId id="311" r:id="rId33"/>
    <p:sldId id="312" r:id="rId34"/>
    <p:sldId id="313" r:id="rId35"/>
    <p:sldId id="321" r:id="rId36"/>
    <p:sldId id="314" r:id="rId37"/>
    <p:sldId id="268" r:id="rId38"/>
    <p:sldId id="271" r:id="rId39"/>
    <p:sldId id="320" r:id="rId40"/>
    <p:sldId id="272" r:id="rId41"/>
    <p:sldId id="261" r:id="rId42"/>
    <p:sldId id="315" r:id="rId43"/>
    <p:sldId id="316" r:id="rId44"/>
    <p:sldId id="317" r:id="rId45"/>
    <p:sldId id="318" r:id="rId46"/>
    <p:sldId id="353" r:id="rId47"/>
    <p:sldId id="354" r:id="rId48"/>
    <p:sldId id="323" r:id="rId49"/>
    <p:sldId id="322" r:id="rId50"/>
    <p:sldId id="324" r:id="rId51"/>
    <p:sldId id="260" r:id="rId52"/>
    <p:sldId id="262" r:id="rId53"/>
    <p:sldId id="263"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0" r:id="rId70"/>
    <p:sldId id="341" r:id="rId71"/>
    <p:sldId id="342" r:id="rId72"/>
    <p:sldId id="344" r:id="rId73"/>
    <p:sldId id="345" r:id="rId74"/>
    <p:sldId id="346" r:id="rId75"/>
    <p:sldId id="347" r:id="rId76"/>
    <p:sldId id="348" r:id="rId77"/>
    <p:sldId id="349" r:id="rId78"/>
    <p:sldId id="350" r:id="rId79"/>
    <p:sldId id="351" r:id="rId80"/>
    <p:sldId id="352" r:id="rId81"/>
    <p:sldId id="343"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363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B09D4-FE84-6ED1-6453-C7B74D9085F8}" v="660" dt="2024-05-09T10:32:54.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5293DD-283F-4BB9-A20A-2453CE4224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592427A-4A33-4A63-A918-87DEAB3A04F4}">
      <dgm:prSet/>
      <dgm:spPr/>
      <dgm:t>
        <a:bodyPr/>
        <a:lstStyle/>
        <a:p>
          <a:pPr>
            <a:lnSpc>
              <a:spcPct val="100000"/>
            </a:lnSpc>
          </a:pPr>
          <a:r>
            <a:rPr lang="en-GB" b="1"/>
            <a:t>Most of the time is spent at university but the course is condensed into two years rather than three.</a:t>
          </a:r>
          <a:endParaRPr lang="en-US"/>
        </a:p>
      </dgm:t>
    </dgm:pt>
    <dgm:pt modelId="{8C6D2BDF-CB49-4989-9E24-EFC0B20FCFC4}" type="parTrans" cxnId="{263521DB-8907-4651-AF20-8A1E2FD479DE}">
      <dgm:prSet/>
      <dgm:spPr/>
      <dgm:t>
        <a:bodyPr/>
        <a:lstStyle/>
        <a:p>
          <a:endParaRPr lang="en-US"/>
        </a:p>
      </dgm:t>
    </dgm:pt>
    <dgm:pt modelId="{3D8AD441-F5E7-4A76-8B46-735EEA9AC8EF}" type="sibTrans" cxnId="{263521DB-8907-4651-AF20-8A1E2FD479DE}">
      <dgm:prSet/>
      <dgm:spPr/>
      <dgm:t>
        <a:bodyPr/>
        <a:lstStyle/>
        <a:p>
          <a:endParaRPr lang="en-US"/>
        </a:p>
      </dgm:t>
    </dgm:pt>
    <dgm:pt modelId="{AECC964B-4B42-41F9-80B7-8D21B419D529}">
      <dgm:prSet/>
      <dgm:spPr/>
      <dgm:t>
        <a:bodyPr/>
        <a:lstStyle/>
        <a:p>
          <a:pPr>
            <a:lnSpc>
              <a:spcPct val="100000"/>
            </a:lnSpc>
          </a:pPr>
          <a:r>
            <a:rPr lang="en-GB" b="1"/>
            <a:t>This is an option for those already with a relevant degree from university, such as psychology or biomedical science, generally science related subjects.</a:t>
          </a:r>
          <a:endParaRPr lang="en-US"/>
        </a:p>
      </dgm:t>
    </dgm:pt>
    <dgm:pt modelId="{A43EE8D8-AE36-4509-BD86-F0B63071C41F}" type="parTrans" cxnId="{0A026509-68BF-4270-B5FE-DC3B0D400AB8}">
      <dgm:prSet/>
      <dgm:spPr/>
      <dgm:t>
        <a:bodyPr/>
        <a:lstStyle/>
        <a:p>
          <a:endParaRPr lang="en-US"/>
        </a:p>
      </dgm:t>
    </dgm:pt>
    <dgm:pt modelId="{FD4E1BC9-3AEC-4A82-9423-BE072D4198F0}" type="sibTrans" cxnId="{0A026509-68BF-4270-B5FE-DC3B0D400AB8}">
      <dgm:prSet/>
      <dgm:spPr/>
      <dgm:t>
        <a:bodyPr/>
        <a:lstStyle/>
        <a:p>
          <a:endParaRPr lang="en-US"/>
        </a:p>
      </dgm:t>
    </dgm:pt>
    <dgm:pt modelId="{95B39A90-44CF-45CA-BEB0-221BE18BF400}" type="pres">
      <dgm:prSet presAssocID="{195293DD-283F-4BB9-A20A-2453CE4224C0}" presName="root" presStyleCnt="0">
        <dgm:presLayoutVars>
          <dgm:dir/>
          <dgm:resizeHandles val="exact"/>
        </dgm:presLayoutVars>
      </dgm:prSet>
      <dgm:spPr/>
    </dgm:pt>
    <dgm:pt modelId="{878263F7-547A-4EFB-8BDF-7F862377AEA4}" type="pres">
      <dgm:prSet presAssocID="{2592427A-4A33-4A63-A918-87DEAB3A04F4}" presName="compNode" presStyleCnt="0"/>
      <dgm:spPr/>
    </dgm:pt>
    <dgm:pt modelId="{7BB0F903-9B89-477A-9CEC-E329AEC04C95}" type="pres">
      <dgm:prSet presAssocID="{2592427A-4A33-4A63-A918-87DEAB3A04F4}" presName="bgRect" presStyleLbl="bgShp" presStyleIdx="0" presStyleCnt="2"/>
      <dgm:spPr/>
    </dgm:pt>
    <dgm:pt modelId="{2AD64893-FEF5-4A54-8D40-9B197E74A82A}" type="pres">
      <dgm:prSet presAssocID="{2592427A-4A33-4A63-A918-87DEAB3A04F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405982AF-3359-47EB-8870-417A4C4CC084}" type="pres">
      <dgm:prSet presAssocID="{2592427A-4A33-4A63-A918-87DEAB3A04F4}" presName="spaceRect" presStyleCnt="0"/>
      <dgm:spPr/>
    </dgm:pt>
    <dgm:pt modelId="{CBB5A95F-F5BF-4ABC-BABF-A6CCD2DB77CA}" type="pres">
      <dgm:prSet presAssocID="{2592427A-4A33-4A63-A918-87DEAB3A04F4}" presName="parTx" presStyleLbl="revTx" presStyleIdx="0" presStyleCnt="2">
        <dgm:presLayoutVars>
          <dgm:chMax val="0"/>
          <dgm:chPref val="0"/>
        </dgm:presLayoutVars>
      </dgm:prSet>
      <dgm:spPr/>
    </dgm:pt>
    <dgm:pt modelId="{11BCC99F-C6D6-4C06-B869-A1DA8565599C}" type="pres">
      <dgm:prSet presAssocID="{3D8AD441-F5E7-4A76-8B46-735EEA9AC8EF}" presName="sibTrans" presStyleCnt="0"/>
      <dgm:spPr/>
    </dgm:pt>
    <dgm:pt modelId="{F81CBCAD-0718-4529-BC37-43F41E1CEFD9}" type="pres">
      <dgm:prSet presAssocID="{AECC964B-4B42-41F9-80B7-8D21B419D529}" presName="compNode" presStyleCnt="0"/>
      <dgm:spPr/>
    </dgm:pt>
    <dgm:pt modelId="{1FF92FA6-308C-4439-B092-00EAC0D84E49}" type="pres">
      <dgm:prSet presAssocID="{AECC964B-4B42-41F9-80B7-8D21B419D529}" presName="bgRect" presStyleLbl="bgShp" presStyleIdx="1" presStyleCnt="2"/>
      <dgm:spPr/>
    </dgm:pt>
    <dgm:pt modelId="{E183FC74-40B3-4E37-943D-A3E80C79697A}" type="pres">
      <dgm:prSet presAssocID="{AECC964B-4B42-41F9-80B7-8D21B419D5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croscope"/>
        </a:ext>
      </dgm:extLst>
    </dgm:pt>
    <dgm:pt modelId="{F7A18AC7-D1B8-4098-B025-F4A68ACAD827}" type="pres">
      <dgm:prSet presAssocID="{AECC964B-4B42-41F9-80B7-8D21B419D529}" presName="spaceRect" presStyleCnt="0"/>
      <dgm:spPr/>
    </dgm:pt>
    <dgm:pt modelId="{35B4A0D6-1D16-43E7-AE41-4F689064CF0E}" type="pres">
      <dgm:prSet presAssocID="{AECC964B-4B42-41F9-80B7-8D21B419D529}" presName="parTx" presStyleLbl="revTx" presStyleIdx="1" presStyleCnt="2">
        <dgm:presLayoutVars>
          <dgm:chMax val="0"/>
          <dgm:chPref val="0"/>
        </dgm:presLayoutVars>
      </dgm:prSet>
      <dgm:spPr/>
    </dgm:pt>
  </dgm:ptLst>
  <dgm:cxnLst>
    <dgm:cxn modelId="{0A026509-68BF-4270-B5FE-DC3B0D400AB8}" srcId="{195293DD-283F-4BB9-A20A-2453CE4224C0}" destId="{AECC964B-4B42-41F9-80B7-8D21B419D529}" srcOrd="1" destOrd="0" parTransId="{A43EE8D8-AE36-4509-BD86-F0B63071C41F}" sibTransId="{FD4E1BC9-3AEC-4A82-9423-BE072D4198F0}"/>
    <dgm:cxn modelId="{250D1D52-DFD7-4935-B025-2DA13D6CFD67}" type="presOf" srcId="{195293DD-283F-4BB9-A20A-2453CE4224C0}" destId="{95B39A90-44CF-45CA-BEB0-221BE18BF400}" srcOrd="0" destOrd="0" presId="urn:microsoft.com/office/officeart/2018/2/layout/IconVerticalSolidList"/>
    <dgm:cxn modelId="{B8A0E076-6924-4A1D-8AE2-C4E2FCA44443}" type="presOf" srcId="{2592427A-4A33-4A63-A918-87DEAB3A04F4}" destId="{CBB5A95F-F5BF-4ABC-BABF-A6CCD2DB77CA}" srcOrd="0" destOrd="0" presId="urn:microsoft.com/office/officeart/2018/2/layout/IconVerticalSolidList"/>
    <dgm:cxn modelId="{4F730EC2-2245-47FA-B738-731242399888}" type="presOf" srcId="{AECC964B-4B42-41F9-80B7-8D21B419D529}" destId="{35B4A0D6-1D16-43E7-AE41-4F689064CF0E}" srcOrd="0" destOrd="0" presId="urn:microsoft.com/office/officeart/2018/2/layout/IconVerticalSolidList"/>
    <dgm:cxn modelId="{263521DB-8907-4651-AF20-8A1E2FD479DE}" srcId="{195293DD-283F-4BB9-A20A-2453CE4224C0}" destId="{2592427A-4A33-4A63-A918-87DEAB3A04F4}" srcOrd="0" destOrd="0" parTransId="{8C6D2BDF-CB49-4989-9E24-EFC0B20FCFC4}" sibTransId="{3D8AD441-F5E7-4A76-8B46-735EEA9AC8EF}"/>
    <dgm:cxn modelId="{29BC6BAC-AE1E-4009-9D9F-C2A2E8853889}" type="presParOf" srcId="{95B39A90-44CF-45CA-BEB0-221BE18BF400}" destId="{878263F7-547A-4EFB-8BDF-7F862377AEA4}" srcOrd="0" destOrd="0" presId="urn:microsoft.com/office/officeart/2018/2/layout/IconVerticalSolidList"/>
    <dgm:cxn modelId="{BAD66931-2437-406B-87F3-13058D9900B2}" type="presParOf" srcId="{878263F7-547A-4EFB-8BDF-7F862377AEA4}" destId="{7BB0F903-9B89-477A-9CEC-E329AEC04C95}" srcOrd="0" destOrd="0" presId="urn:microsoft.com/office/officeart/2018/2/layout/IconVerticalSolidList"/>
    <dgm:cxn modelId="{5BDE539C-0E6D-432C-B3A8-F63824CB4AB3}" type="presParOf" srcId="{878263F7-547A-4EFB-8BDF-7F862377AEA4}" destId="{2AD64893-FEF5-4A54-8D40-9B197E74A82A}" srcOrd="1" destOrd="0" presId="urn:microsoft.com/office/officeart/2018/2/layout/IconVerticalSolidList"/>
    <dgm:cxn modelId="{9B4593B5-F54A-4543-B6D5-AFBACCBE7211}" type="presParOf" srcId="{878263F7-547A-4EFB-8BDF-7F862377AEA4}" destId="{405982AF-3359-47EB-8870-417A4C4CC084}" srcOrd="2" destOrd="0" presId="urn:microsoft.com/office/officeart/2018/2/layout/IconVerticalSolidList"/>
    <dgm:cxn modelId="{7E04E3E1-5123-4E99-AD4E-DD0D3F578CDB}" type="presParOf" srcId="{878263F7-547A-4EFB-8BDF-7F862377AEA4}" destId="{CBB5A95F-F5BF-4ABC-BABF-A6CCD2DB77CA}" srcOrd="3" destOrd="0" presId="urn:microsoft.com/office/officeart/2018/2/layout/IconVerticalSolidList"/>
    <dgm:cxn modelId="{22723337-ADD1-4758-A4B9-6B887E851C1B}" type="presParOf" srcId="{95B39A90-44CF-45CA-BEB0-221BE18BF400}" destId="{11BCC99F-C6D6-4C06-B869-A1DA8565599C}" srcOrd="1" destOrd="0" presId="urn:microsoft.com/office/officeart/2018/2/layout/IconVerticalSolidList"/>
    <dgm:cxn modelId="{50027AB8-5CB5-47B2-9BB1-2EF6FD3C11D5}" type="presParOf" srcId="{95B39A90-44CF-45CA-BEB0-221BE18BF400}" destId="{F81CBCAD-0718-4529-BC37-43F41E1CEFD9}" srcOrd="2" destOrd="0" presId="urn:microsoft.com/office/officeart/2018/2/layout/IconVerticalSolidList"/>
    <dgm:cxn modelId="{79E76CF6-CBF4-4E2B-A0FD-F604119D38B1}" type="presParOf" srcId="{F81CBCAD-0718-4529-BC37-43F41E1CEFD9}" destId="{1FF92FA6-308C-4439-B092-00EAC0D84E49}" srcOrd="0" destOrd="0" presId="urn:microsoft.com/office/officeart/2018/2/layout/IconVerticalSolidList"/>
    <dgm:cxn modelId="{BCEAB5AD-A099-48ED-A3D9-30DC799F17D8}" type="presParOf" srcId="{F81CBCAD-0718-4529-BC37-43F41E1CEFD9}" destId="{E183FC74-40B3-4E37-943D-A3E80C79697A}" srcOrd="1" destOrd="0" presId="urn:microsoft.com/office/officeart/2018/2/layout/IconVerticalSolidList"/>
    <dgm:cxn modelId="{F99C6C5F-3D7E-4F46-9A8D-9A0C2202C40D}" type="presParOf" srcId="{F81CBCAD-0718-4529-BC37-43F41E1CEFD9}" destId="{F7A18AC7-D1B8-4098-B025-F4A68ACAD827}" srcOrd="2" destOrd="0" presId="urn:microsoft.com/office/officeart/2018/2/layout/IconVerticalSolidList"/>
    <dgm:cxn modelId="{895127F5-CDAE-40EB-8808-18CD415E567A}" type="presParOf" srcId="{F81CBCAD-0718-4529-BC37-43F41E1CEFD9}" destId="{35B4A0D6-1D16-43E7-AE41-4F689064CF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0F903-9B89-477A-9CEC-E329AEC04C95}">
      <dsp:nvSpPr>
        <dsp:cNvPr id="0" name=""/>
        <dsp:cNvSpPr/>
      </dsp:nvSpPr>
      <dsp:spPr>
        <a:xfrm>
          <a:off x="0" y="707092"/>
          <a:ext cx="116967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D64893-FEF5-4A54-8D40-9B197E74A82A}">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B5A95F-F5BF-4ABC-BABF-A6CCD2DB77CA}">
      <dsp:nvSpPr>
        <dsp:cNvPr id="0" name=""/>
        <dsp:cNvSpPr/>
      </dsp:nvSpPr>
      <dsp:spPr>
        <a:xfrm>
          <a:off x="1507738" y="707092"/>
          <a:ext cx="1018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GB" sz="2300" b="1" kern="1200"/>
            <a:t>Most of the time is spent at university but the course is condensed into two years rather than three.</a:t>
          </a:r>
          <a:endParaRPr lang="en-US" sz="2300" kern="1200"/>
        </a:p>
      </dsp:txBody>
      <dsp:txXfrm>
        <a:off x="1507738" y="707092"/>
        <a:ext cx="10188961" cy="1305401"/>
      </dsp:txXfrm>
    </dsp:sp>
    <dsp:sp modelId="{1FF92FA6-308C-4439-B092-00EAC0D84E49}">
      <dsp:nvSpPr>
        <dsp:cNvPr id="0" name=""/>
        <dsp:cNvSpPr/>
      </dsp:nvSpPr>
      <dsp:spPr>
        <a:xfrm>
          <a:off x="0" y="2338844"/>
          <a:ext cx="116967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3FC74-40B3-4E37-943D-A3E80C79697A}">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4A0D6-1D16-43E7-AE41-4F689064CF0E}">
      <dsp:nvSpPr>
        <dsp:cNvPr id="0" name=""/>
        <dsp:cNvSpPr/>
      </dsp:nvSpPr>
      <dsp:spPr>
        <a:xfrm>
          <a:off x="1507738" y="2338844"/>
          <a:ext cx="1018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GB" sz="2300" b="1" kern="1200"/>
            <a:t>This is an option for those already with a relevant degree from university, such as psychology or biomedical science, generally science related subjects.</a:t>
          </a:r>
          <a:endParaRPr lang="en-US" sz="2300" kern="1200"/>
        </a:p>
      </dsp:txBody>
      <dsp:txXfrm>
        <a:off x="1507738" y="2338844"/>
        <a:ext cx="10188961"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784"/>
    </inkml:context>
    <inkml:brush xml:id="br0">
      <inkml:brushProperty name="width" value="0.1" units="cm"/>
      <inkml:brushProperty name="height" value="0.1" units="cm"/>
      <inkml:brushProperty name="color" value="#E71224"/>
    </inkml:brush>
  </inkml:definitions>
  <inkml:trace contextRef="#ctx0" brushRef="#br0">499 52 16383 0 0,'-5'0'0'0'0,"-1"3"0"0"0,1 8 0 0 0,0 5 0 0 0,2 4 0 0 0,-4 7 0 0 0,0 10 0 0 0,1 0 0 0 0,1 4 0 0 0,-2-5 0 0 0,-1-3 0 0 0,-3-10 0 0 0,0 2 0 0 0,-2 1 0 0 0,1 0 0 0 0,-3 4 0 0 0,-2 6 0 0 0,-3 2 0 0 0,1-3 0 0 0,5-1 0 0 0,0 1 0 0 0,2 0 0 0 0,-1-2 0 0 0,-4 2 0 0 0,3-1 0 0 0,-2-5 0 0 0,2-4 0 0 0,-2-2 0 0 0,3 1 0 0 0,-1-6 0 0 0,1 0 0 0 0,4 1 0 0 0,-2 2 0 0 0,1 0 0 0 0,3 3 0 0 0,-3 1 0 0 0,1 0 0 0 0,2 1 0 0 0,2 1 0 0 0,-3-6 0 0 0,1 0 0 0 0,0-1 0 0 0,-2 5 0 0 0,0 8 0 0 0,2 2 0 0 0,2 0 0 0 0,-3-6 0 0 0,0-4 0 0 0,2-2 0 0 0,1-4 0 0 0</inkml:trace>
  <inkml:trace contextRef="#ctx0" brushRef="#br0" timeOffset="36.47">472 0 16383 0 0,'5'0'0'0'0,"5"4"0"0"0,7 10 0 0 0,3 9 0 0 0,0 2 0 0 0,-5 3 0 0 0,1 6 0 0 0,1 0 0 0 0,-1-1 0 0 0,0-1 0 0 0,-3 2 0 0 0,2-4 0 0 0,-2-4 0 0 0,-3 0 0 0 0,1-7 0 0 0,-2 0 0 0 0,-1 0 0 0 0,1 10 0 0 0,5 1 0 0 0,-1-2 0 0 0,-2 4 0 0 0,1-3 0 0 0,-1-3 0 0 0,2-5 0 0 0,-2 2 0 0 0,-2 2 0 0 0,-2 0 0 0 0,-4 6 0 0 0,4 1 0 0 0,-1 0 0 0 0,0-2 0 0 0,-2 5 0 0 0,-1-1 0 0 0,-2-2 0 0 0,0-1 0 0 0,4 2 0 0 0,0 0 0 0 0,1-1 0 0 0,3-2 0 0 0,0 0 0 0 0,-2-3 0 0 0,3-1 0 0 0,0 0 0 0 0,-2 0 0 0 0,2-5 0 0 0,-1-6 0 0 0</inkml:trace>
  <inkml:trace contextRef="#ctx0" brushRef="#br0" timeOffset="36.47">181 747 16383 0 0,'5'0'0'0'0,"5"0"0"0"0,6 0 0 0 0,5 0 0 0 0,3 0 0 0 0,2 0 0 0 0,2 0 0 0 0,-1 0 0 0 0,1 0 0 0 0,-1 0 0 0 0,0 0 0 0 0,0 0 0 0 0,0 0 0 0 0,0 0 0 0 0,-1 5 0 0 0,1 0 0 0 0,-1 0 0 0 0,0 0 0 0 0,1-2 0 0 0,-1-1 0 0 0,1-1 0 0 0,-1 4 0 0 0,1 1 0 0 0,-1 0 0 0 0,0-3 0 0 0,-4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800"/>
    </inkml:context>
    <inkml:brush xml:id="br0">
      <inkml:brushProperty name="width" value="0.1" units="cm"/>
      <inkml:brushProperty name="height" value="0.1" units="cm"/>
      <inkml:brushProperty name="color" value="#E71224"/>
    </inkml:brush>
  </inkml:definitions>
  <inkml:trace contextRef="#ctx0" brushRef="#br0">0 104 16383 0 0,'0'9'0'0'0,"4"7"0"0"0,2 10 0 0 0,0 4 0 0 0,-1 2 0 0 0,3-5 0 0 0,0-1 0 0 0,-2-3 0 0 0,-1 5 0 0 0,-1 6 0 0 0,-2 1 0 0 0,3 0 0 0 0,1-1 0 0 0,0-4 0 0 0,-2-1 0 0 0,-1-2 0 0 0,-2 0 0 0 0,0-2 0 0 0,0 5 0 0 0,-1 1 0 0 0,-1 4 0 0 0,1 1 0 0 0,0 2 0 0 0,0 0 0 0 0,-1-2 0 0 0,1-4 0 0 0,0-1 0 0 0,0-3 0 0 0,0-6 0 0 0</inkml:trace>
  <inkml:trace contextRef="#ctx0" brushRef="#br0" timeOffset="36.47">0 27 16383 0 0,'4'0'0'0'0,"7"0"0"0"0,5 0 0 0 0,0-5 0 0 0,3 0 0 0 0,1-1 0 0 0,2 2 0 0 0,3 1 0 0 0,0 1 0 0 0,2 0 0 0 0,-1 2 0 0 0,1 0 0 0 0,0 0 0 0 0,0 0 0 0 0,0 1 0 0 0,-1-1 0 0 0,1 5 0 0 0,0 1 0 0 0,-6 3 0 0 0,0 1 0 0 0,0 4 0 0 0,1-2 0 0 0,1 2 0 0 0,1-1 0 0 0,-3 1 0 0 0,-1 3 0 0 0,1-2 0 0 0,-4 2 0 0 0,-4 2 0 0 0,-4 1 0 0 0,-4 2 0 0 0,-3 3 0 0 0,-2 0 0 0 0,0 1 0 0 0,-1 1 0 0 0,-5-6 0 0 0,0-1 0 0 0,-5 1 0 0 0,-5 0 0 0 0,1 2 0 0 0,-2-4 0 0 0,-2 1 0 0 0,-3-5 0 0 0,3 1 0 0 0,-5 0 0 0 0,-3 0 0 0 0,-1 0 0 0 0,9-3 0 0 0,12-2 0 0 0,11-5 0 0 0,11-2 0 0 0,6-2 0 0 0,4-2 0 0 0,-2 4 0 0 0,0 1 0 0 0,0 0 0 0 0,1-1 0 0 0,1-1 0 0 0,0 3 0 0 0,1 5 0 0 0,0 5 0 0 0,-4 8 0 0 0,-1 6 0 0 0,-5 1 0 0 0,-4-1 0 0 0,-5 0 0 0 0,-3 3 0 0 0,-7-4 0 0 0,-3-2 0 0 0,-5-7 0 0 0,-1 0 0 0 0,-2-7 0 0 0,-4 2 0 0 0,1 1 0 0 0,0-2 0 0 0,2 2 0 0 0,-1-3 0 0 0,-2-3 0 0 0,-3-3 0 0 0,-6 1 0 0 0,-3-1 0 0 0,-2 4 0 0 0,1-1 0 0 0,1-2 0 0 0,1-3 0 0 0,1-1 0 0 0,1-2 0 0 0,0-1 0 0 0,1-1 0 0 0,-1 0 0 0 0,1-1 0 0 0,0 1 0 0 0,-1-1 0 0 0,1 1 0 0 0,0 0 0 0 0,4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801"/>
    </inkml:context>
    <inkml:brush xml:id="br0">
      <inkml:brushProperty name="width" value="0.1" units="cm"/>
      <inkml:brushProperty name="height" value="0.1" units="cm"/>
      <inkml:brushProperty name="color" value="#E71224"/>
    </inkml:brush>
  </inkml:definitions>
  <inkml:trace contextRef="#ctx0" brushRef="#br0">691 0 16383 0 0,'-5'0'0'0'0,"-5"0"0"0"0,-6 0 0 0 0,-5 0 0 0 0,-3 0 0 0 0,-2 0 0 0 0,-1 0 0 0 0,-1 0 0 0 0,0 4 0 0 0,-4 2 0 0 0,-1 0 0 0 0,-4 2 0 0 0,0 2 0 0 0,1-3 0 0 0,3 3 0 0 0,2-1 0 0 0,7 3 0 0 0,3 0 0 0 0,0 0 0 0 0,-1 5 0 0 0,-1 3 0 0 0,4 2 0 0 0,0 2 0 0 0,-1 1 0 0 0,3 7 0 0 0,-1 0 0 0 0,4-1 0 0 0,-1 0 0 0 0,2-2 0 0 0,4-1 0 0 0,2 0 0 0 0,4-2 0 0 0,1-1 0 0 0,2 1 0 0 0,0 0 0 0 0,1-1 0 0 0,4 4 0 0 0,6 4 0 0 0,6-2 0 0 0,4-1 0 0 0,-1-2 0 0 0,0-4 0 0 0,-3-3 0 0 0,0-1 0 0 0,1-2 0 0 0,3-6 0 0 0,6 0 0 0 0,-1 2 0 0 0,4 3 0 0 0,6 0 0 0 0,1 0 0 0 0,-1 2 0 0 0,-2-2 0 0 0,-3-5 0 0 0,-2-3 0 0 0,-1-4 0 0 0,-1-2 0 0 0,-5 2 0 0 0,-2 0 0 0 0,1-1 0 0 0,0 0 0 0 0,6 3 0 0 0,4 1 0 0 0,-1-2 0 0 0,1-1 0 0 0,-1-2 0 0 0,-2-2 0 0 0,0 0 0 0 0,-1-1 0 0 0,0 0 0 0 0,0-1 0 0 0,-1 1 0 0 0,-4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802"/>
    </inkml:context>
    <inkml:brush xml:id="br0">
      <inkml:brushProperty name="width" value="0.1" units="cm"/>
      <inkml:brushProperty name="height" value="0.1" units="cm"/>
      <inkml:brushProperty name="color" value="#E71224"/>
    </inkml:brush>
  </inkml:definitions>
  <inkml:trace contextRef="#ctx0" brushRef="#br0">0 79 16383 0 0,'0'4'0'0'0,"0"6"0"0"0,0 6 0 0 0,0 8 0 0 0,0 6 0 0 0,0 1 0 0 0,0 0 0 0 0,0-2 0 0 0,0 0 0 0 0,0 0 0 0 0,0-3 0 0 0,0 0 0 0 0,0 0 0 0 0,0 0 0 0 0,0 4 0 0 0,0 1 0 0 0,0 0 0 0 0,0-1 0 0 0,4-1 0 0 0,2-1 0 0 0,0-2 0 0 0,-1 0 0 0 0,-2 1 0 0 0,-1-2 0 0 0,-1 0 0 0 0,0 1 0 0 0,-1 0 0 0 0,-1-1 0 0 0,1 1 0 0 0,0 0 0 0 0,0-1 0 0 0,0 1 0 0 0,-1-4 0 0 0</inkml:trace>
  <inkml:trace contextRef="#ctx0" brushRef="#br0" timeOffset="36.47">26 27 16383 0 0,'0'-5'0'0'0,"5"0"0"0"0,5-1 0 0 0,7 2 0 0 0,3 1 0 0 0,4 1 0 0 0,3 0 0 0 0,0 2 0 0 0,0 0 0 0 0,1 0 0 0 0,-1 0 0 0 0,1 1 0 0 0,-2-1 0 0 0,1 5 0 0 0,0 1 0 0 0,-1-1 0 0 0,-4 3 0 0 0,3 6 0 0 0,2 0 0 0 0,-4 1 0 0 0,3-1 0 0 0,-3 1 0 0 0,0 3 0 0 0,0 1 0 0 0,0 0 0 0 0,-3-1 0 0 0,-1-3 0 0 0,-3 1 0 0 0,-1 1 0 0 0,-2 4 0 0 0,-3 0 0 0 0,-4 3 0 0 0,-3 1 0 0 0,-1 1 0 0 0,-2-1 0 0 0,0 1 0 0 0,-1 1 0 0 0,0-1 0 0 0,1 0 0 0 0,-1 0 0 0 0,-3 0 0 0 0,-7-1 0 0 0,-1 5 0 0 0,-3-2 0 0 0,1-3 0 0 0,-1-5 0 0 0,-3-1 0 0 0,-3-4 0 0 0,-2-1 0 0 0,-2 3 0 0 0,-1-3 0 0 0,-1-2 0 0 0,5 0 0 0 0,-4 2 0 0 0,-1 0 0 0 0,-1-3 0 0 0,0-5 0 0 0,4 4 0 0 0,3-2 0 0 0,0-2 0 0 0,-2-1 0 0 0,0 2 0 0 0,-2 0 0 0 0,0-1 0 0 0,-1-2 0 0 0,0 4 0 0 0,-1-1 0 0 0,0 3 0 0 0,5 1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6B06-B057-A871-135D-3FEFDEF513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FF23BA4-F9DB-1973-7388-665B14516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1CEE475-1CF9-B78C-3C77-BF021B852542}"/>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8ED614C4-55AA-A402-ECA3-3B7649AA62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8C63EC-B8CE-6CB5-C6B6-5BEC09073733}"/>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996106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9E64-5634-D44A-B743-C71C83904E7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0B1173-7010-4E63-7042-E94E4D9790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1D3D5B-72EB-C477-EE83-40D2A21B3654}"/>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AE34A822-1AFA-E0EC-CFE4-A89FA11DBA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EAC3A8-E872-9A83-25C3-A707252F4A1C}"/>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86364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F42565-E094-5AF4-B7FB-3FF8B25C793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E1BE9DC-AC97-0703-0B90-BB68E09838D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F93DC1-9E76-18B6-D107-E991817FB280}"/>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589333A1-C272-0230-CF1D-36ECDA68F5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93087C-B9FF-23E0-BCA2-000644D0AF1F}"/>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7273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73948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604044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870276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3F73D7-E906-4009-AF46-DBD0EF2D1EE8}" type="slidenum">
              <a:rPr lang="en-GB" smtClean="0"/>
              <a:pPr/>
              <a:t>‹#›</a:t>
            </a:fld>
            <a:endParaRPr lang="en-GB"/>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981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78512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416311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3231251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solidFill>
                <a:srgbClr val="04617B"/>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A03F73D7-E906-4009-AF46-DBD0EF2D1EE8}" type="slidenum">
              <a:rPr lang="en-GB" smtClean="0">
                <a:solidFill>
                  <a:srgbClr val="04617B"/>
                </a:solidFill>
              </a:rPr>
              <a:pPr/>
              <a:t>‹#›</a:t>
            </a:fld>
            <a:endParaRPr lang="en-GB">
              <a:solidFill>
                <a:srgbClr val="04617B"/>
              </a:solidFill>
            </a:endParaRPr>
          </a:p>
        </p:txBody>
      </p:sp>
    </p:spTree>
    <p:extLst>
      <p:ext uri="{BB962C8B-B14F-4D97-AF65-F5344CB8AC3E}">
        <p14:creationId xmlns:p14="http://schemas.microsoft.com/office/powerpoint/2010/main" val="77706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48AD-71F8-A0FA-2BF6-6099487E873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6E23136-4999-424B-CFDE-029EADCB11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3646000-98DE-FAAF-8071-C24250914D05}"/>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8B3202A1-E559-1CFF-E9EA-020103CF68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B7410-6C29-D842-93C3-291C4FFB45CE}"/>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140331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1768411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891318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A2EC1-97C7-418D-AF55-0DD7F0C3127F}" type="datetimeFigureOut">
              <a:rPr lang="en-GB" smtClean="0"/>
              <a:pPr/>
              <a:t>06/06/2024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84693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A7F9-6D22-5CD3-DBBF-35199A6CDF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294FEBA-F297-AEC1-C373-B60B8F8A2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EF2D69-3E40-D85E-640C-8D54BBF7DAC1}"/>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25166679-D79A-FADA-6271-6831E20105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BC26F7-2F8D-78C3-0E0D-08887A9BDF47}"/>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01949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AFF4-D7D1-2398-503F-53F0CDA35EA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474138B-72DF-976B-E100-433F614B241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4878929-4651-9D20-F0CA-6ED77405F4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5D80E92-7582-59AF-6971-85630E335283}"/>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6" name="Footer Placeholder 5">
            <a:extLst>
              <a:ext uri="{FF2B5EF4-FFF2-40B4-BE49-F238E27FC236}">
                <a16:creationId xmlns:a16="http://schemas.microsoft.com/office/drawing/2014/main" id="{1B532FE9-5B67-B5F3-E956-25DB222514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171790-7124-64E5-0BA3-83CBE94FBBF9}"/>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267720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B0DD-1761-6FFA-9C35-D480D8B5A25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169EB00-2210-F413-DEDB-5ED8410A3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FDFC73-3064-3F85-7DF8-23E752FB82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DC9768E-2495-A9CC-113D-ED9026E2A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36BFB60-99CE-C006-D16B-B174E87C10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719E15A-4FDF-197F-4BC6-FE278DC793D6}"/>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8" name="Footer Placeholder 7">
            <a:extLst>
              <a:ext uri="{FF2B5EF4-FFF2-40B4-BE49-F238E27FC236}">
                <a16:creationId xmlns:a16="http://schemas.microsoft.com/office/drawing/2014/main" id="{6E9FB042-09D5-6501-460C-4A3D98CF4B3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BBEFA4-4FB7-ED05-B4EB-AE2C3FEDBCC7}"/>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35471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6C07-8DB2-5FC3-5C7F-CBD9265C4B8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5FF3417-288B-D8F0-08DE-53752809682A}"/>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4" name="Footer Placeholder 3">
            <a:extLst>
              <a:ext uri="{FF2B5EF4-FFF2-40B4-BE49-F238E27FC236}">
                <a16:creationId xmlns:a16="http://schemas.microsoft.com/office/drawing/2014/main" id="{E66364A3-CFEA-8782-7AD2-3119D95896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EDDF95-E5F8-90EC-CFE5-71FA70642B63}"/>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55627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DF204-A224-6E83-5F06-5EDE56D97BDD}"/>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3" name="Footer Placeholder 2">
            <a:extLst>
              <a:ext uri="{FF2B5EF4-FFF2-40B4-BE49-F238E27FC236}">
                <a16:creationId xmlns:a16="http://schemas.microsoft.com/office/drawing/2014/main" id="{32CA1E14-9E5E-3212-535E-63DF6751F9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B8755C-B9B6-63D1-1AD1-9921C5BCF0D7}"/>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970203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46D9-2437-C66F-C7C8-BD52C5DF88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BEDDD92-081C-9C8D-7A09-BAF8134655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2E4ED27-1CD2-3B52-CF1A-E32EC2C68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4EBF78-CEE1-6287-4E40-150DB818F2DA}"/>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6" name="Footer Placeholder 5">
            <a:extLst>
              <a:ext uri="{FF2B5EF4-FFF2-40B4-BE49-F238E27FC236}">
                <a16:creationId xmlns:a16="http://schemas.microsoft.com/office/drawing/2014/main" id="{C1D97D51-6E0F-F068-A098-BEC31884CE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2FAFB9-D0D7-1DD0-2E28-1B9BB0DE7AAB}"/>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1018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B234-C607-BA1A-35CC-C21963DCDC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68D3284-89AB-C7F8-9FCE-81539F9C5B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7D6C71-A543-6CE1-AA01-4FAF16074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A2D2EB-6612-CEBB-B6DB-0D0FA300C8B5}"/>
              </a:ext>
            </a:extLst>
          </p:cNvPr>
          <p:cNvSpPr>
            <a:spLocks noGrp="1"/>
          </p:cNvSpPr>
          <p:nvPr>
            <p:ph type="dt" sz="half" idx="10"/>
          </p:nvPr>
        </p:nvSpPr>
        <p:spPr/>
        <p:txBody>
          <a:bodyPr/>
          <a:lstStyle/>
          <a:p>
            <a:fld id="{3A403392-CDA5-4E98-A448-FA5474506FAE}" type="datetimeFigureOut">
              <a:rPr lang="en-GB" smtClean="0"/>
              <a:t>06/06/2024</a:t>
            </a:fld>
            <a:endParaRPr lang="en-GB"/>
          </a:p>
        </p:txBody>
      </p:sp>
      <p:sp>
        <p:nvSpPr>
          <p:cNvPr id="6" name="Footer Placeholder 5">
            <a:extLst>
              <a:ext uri="{FF2B5EF4-FFF2-40B4-BE49-F238E27FC236}">
                <a16:creationId xmlns:a16="http://schemas.microsoft.com/office/drawing/2014/main" id="{27B2D70D-1D0B-A419-7931-E1269FE8CE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947340-2895-653C-FC10-5D879B99BD8E}"/>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587734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D1C6D-B795-3ED8-D510-1EB5E8CB80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F80709D-D141-BD12-5914-7373119C1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6F65E4-6EBF-0389-F25B-93E517BE8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03392-CDA5-4E98-A448-FA5474506FAE}" type="datetimeFigureOut">
              <a:rPr lang="en-GB" smtClean="0"/>
              <a:t>06/06/2024</a:t>
            </a:fld>
            <a:endParaRPr lang="en-GB"/>
          </a:p>
        </p:txBody>
      </p:sp>
      <p:sp>
        <p:nvSpPr>
          <p:cNvPr id="5" name="Footer Placeholder 4">
            <a:extLst>
              <a:ext uri="{FF2B5EF4-FFF2-40B4-BE49-F238E27FC236}">
                <a16:creationId xmlns:a16="http://schemas.microsoft.com/office/drawing/2014/main" id="{8C90D559-621B-7753-E17D-F2D149659E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18A598-9960-5DA5-2BEE-C12A09939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E555A-9984-4032-9326-D5BD36CE60CC}" type="slidenum">
              <a:rPr lang="en-GB" smtClean="0"/>
              <a:t>‹#›</a:t>
            </a:fld>
            <a:endParaRPr lang="en-GB"/>
          </a:p>
        </p:txBody>
      </p:sp>
    </p:spTree>
    <p:extLst>
      <p:ext uri="{BB962C8B-B14F-4D97-AF65-F5344CB8AC3E}">
        <p14:creationId xmlns:p14="http://schemas.microsoft.com/office/powerpoint/2010/main" val="1056340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6E8A2EC1-97C7-418D-AF55-0DD7F0C3127F}" type="datetimeFigureOut">
              <a:rPr lang="en-GB" smtClean="0"/>
              <a:pPr/>
              <a:t>06/06/2024</a:t>
            </a:fld>
            <a:endParaRPr lang="en-GB"/>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GB"/>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A03F73D7-E906-4009-AF46-DBD0EF2D1EE8}" type="slidenum">
              <a:rPr lang="en-GB" smtClean="0"/>
              <a:pPr/>
              <a:t>‹#›</a:t>
            </a:fld>
            <a:endParaRPr lang="en-GB"/>
          </a:p>
        </p:txBody>
      </p:sp>
    </p:spTree>
    <p:extLst>
      <p:ext uri="{BB962C8B-B14F-4D97-AF65-F5344CB8AC3E}">
        <p14:creationId xmlns:p14="http://schemas.microsoft.com/office/powerpoint/2010/main" val="3570460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slide" Target="slide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slide" Target="slide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7.xml"/><Relationship Id="rId1" Type="http://schemas.openxmlformats.org/officeDocument/2006/relationships/video" Target="https://www.youtube.com/embed/cEoQTBemyDY?feature=oembed" TargetMode="Externa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 Id="rId5" Type="http://schemas.openxmlformats.org/officeDocument/2006/relationships/slide" Target="slide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 Target="slide3.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26.xml"/><Relationship Id="rId7" Type="http://schemas.openxmlformats.org/officeDocument/2006/relationships/image" Target="../media/image35.png"/><Relationship Id="rId2" Type="http://schemas.openxmlformats.org/officeDocument/2006/relationships/slide" Target="slide3.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7.png"/><Relationship Id="rId3" Type="http://schemas.openxmlformats.org/officeDocument/2006/relationships/slide" Target="slide25.xml"/><Relationship Id="rId7" Type="http://schemas.openxmlformats.org/officeDocument/2006/relationships/image" Target="../media/image5.png"/><Relationship Id="rId12" Type="http://schemas.openxmlformats.org/officeDocument/2006/relationships/image" Target="../media/image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46.xml"/><Relationship Id="rId5" Type="http://schemas.openxmlformats.org/officeDocument/2006/relationships/slide" Target="slide37.xml"/><Relationship Id="rId10" Type="http://schemas.openxmlformats.org/officeDocument/2006/relationships/slide" Target="slide41.xml"/><Relationship Id="rId4" Type="http://schemas.openxmlformats.org/officeDocument/2006/relationships/slide" Target="slide33.xml"/><Relationship Id="rId9" Type="http://schemas.openxmlformats.org/officeDocument/2006/relationships/slide" Target="slide45.xml"/></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Layout" Target="../slideLayouts/slideLayout18.xml"/><Relationship Id="rId1" Type="http://schemas.openxmlformats.org/officeDocument/2006/relationships/video" Target="https://www.youtube.com/embed/RqW-6xCje44?feature=oembed" TargetMode="Externa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slide" Target="slide3.xml"/><Relationship Id="rId4" Type="http://schemas.openxmlformats.org/officeDocument/2006/relationships/image" Target="../media/image42.pn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https://www.collegeofradiographers.ac.uk/education/a-career-in-radiography" TargetMode="External"/><Relationship Id="rId7" Type="http://schemas.openxmlformats.org/officeDocument/2006/relationships/hyperlink" Target="https://www.sor.org/getmedia/b2f6bf07-668f-4155-950a-b9d96c48eae1/12604-CoR-ECF-Interactive-v9a" TargetMode="External"/><Relationship Id="rId2" Type="http://schemas.openxmlformats.org/officeDocument/2006/relationships/hyperlink" Target="https://www.collegeofradiographers.ac.uk/education/radiography-careers" TargetMode="External"/><Relationship Id="rId1" Type="http://schemas.openxmlformats.org/officeDocument/2006/relationships/slideLayout" Target="../slideLayouts/slideLayout18.xml"/><Relationship Id="rId6" Type="http://schemas.openxmlformats.org/officeDocument/2006/relationships/hyperlink" Target="https://radchat.transistor.fm/episodes" TargetMode="External"/><Relationship Id="rId5" Type="http://schemas.openxmlformats.org/officeDocument/2006/relationships/hyperlink" Target="https://radiotherapy.org.uk/" TargetMode="External"/><Relationship Id="rId4" Type="http://schemas.openxmlformats.org/officeDocument/2006/relationships/hyperlink" Target="https://www.hcpc-uk.org/standards/standards-of-proficiency/radiographers/" TargetMode="Externa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findapprenticeshiptraining.apprenticeships.education.gov.uk/courses/445/providers/" TargetMode="External"/><Relationship Id="rId2" Type="http://schemas.openxmlformats.org/officeDocument/2006/relationships/hyperlink" Target="https://digital.ucas.com/coursedisplay/results/courses?searchTerm=Therapeutic%20Radiography&amp;studyYear=2024&amp;destination=Undergraduate&amp;postcodeDistanceSystem=imperial&amp;pageNumber=1&amp;sort=MostRelevant&amp;clearingPreference=None" TargetMode="External"/><Relationship Id="rId1" Type="http://schemas.openxmlformats.org/officeDocument/2006/relationships/slideLayout" Target="../slideLayouts/slideLayout18.xml"/><Relationship Id="rId5" Type="http://schemas.openxmlformats.org/officeDocument/2006/relationships/slide" Target="slide3.xml"/><Relationship Id="rId4" Type="http://schemas.openxmlformats.org/officeDocument/2006/relationships/hyperlink" Target="https://www.nhsemployers.org/system/files/2021-06/apprenticeships-in-the-nhs.pdf" TargetMode="Externa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www.uhnm.nhs.uk/working-here/work-experience-at-uhnm/" TargetMode="Externa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5.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6.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6.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9.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6.xml"/></Relationships>
</file>

<file path=ppt/slides/_rels/slide59.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9.xml"/></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65.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68.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600.png"/><Relationship Id="rId3" Type="http://schemas.openxmlformats.org/officeDocument/2006/relationships/slide" Target="slide70.xml"/><Relationship Id="rId7" Type="http://schemas.openxmlformats.org/officeDocument/2006/relationships/image" Target="../media/image570.png"/><Relationship Id="rId12" Type="http://schemas.openxmlformats.org/officeDocument/2006/relationships/customXml" Target="../ink/ink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590.png"/><Relationship Id="rId5" Type="http://schemas.openxmlformats.org/officeDocument/2006/relationships/image" Target="../media/image58.png"/><Relationship Id="rId10" Type="http://schemas.openxmlformats.org/officeDocument/2006/relationships/customXml" Target="../ink/ink3.xml"/><Relationship Id="rId4" Type="http://schemas.openxmlformats.org/officeDocument/2006/relationships/slide" Target="slide69.xml"/><Relationship Id="rId9" Type="http://schemas.openxmlformats.org/officeDocument/2006/relationships/image" Target="../media/image580.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1.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8.xml"/></Relationships>
</file>

<file path=ppt/slides/_rels/slide71.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slide" Target="slide72.xml"/><Relationship Id="rId4" Type="http://schemas.openxmlformats.org/officeDocument/2006/relationships/slide" Target="slide76.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4.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1.xml"/></Relationships>
</file>

<file path=ppt/slides/_rels/slide74.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77.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68.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0631C19B-FBD2-04BF-F3EF-9E6D2644A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548" y="338785"/>
            <a:ext cx="3903366" cy="1005116"/>
          </a:xfrm>
          <a:prstGeom prst="rect">
            <a:avLst/>
          </a:prstGeom>
        </p:spPr>
      </p:pic>
      <p:pic>
        <p:nvPicPr>
          <p:cNvPr id="9" name="Picture 8" descr="A yellow triangle with a black symbol&#10;&#10;Description automatically generated">
            <a:hlinkClick r:id="rId3" action="ppaction://hlinksldjump"/>
            <a:extLst>
              <a:ext uri="{FF2B5EF4-FFF2-40B4-BE49-F238E27FC236}">
                <a16:creationId xmlns:a16="http://schemas.microsoft.com/office/drawing/2014/main" id="{6E178047-34BB-C38C-5E66-51A554D5A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768" y="2176340"/>
            <a:ext cx="3814618" cy="3322890"/>
          </a:xfrm>
          <a:prstGeom prst="rect">
            <a:avLst/>
          </a:prstGeom>
        </p:spPr>
      </p:pic>
      <p:sp>
        <p:nvSpPr>
          <p:cNvPr id="11" name="TextBox 10">
            <a:hlinkClick r:id="rId3" action="ppaction://hlinksldjump"/>
            <a:extLst>
              <a:ext uri="{FF2B5EF4-FFF2-40B4-BE49-F238E27FC236}">
                <a16:creationId xmlns:a16="http://schemas.microsoft.com/office/drawing/2014/main" id="{EE87EB95-4312-5985-7532-706587555190}"/>
              </a:ext>
            </a:extLst>
          </p:cNvPr>
          <p:cNvSpPr txBox="1"/>
          <p:nvPr/>
        </p:nvSpPr>
        <p:spPr>
          <a:xfrm>
            <a:off x="5127234" y="4116180"/>
            <a:ext cx="1932264" cy="400110"/>
          </a:xfrm>
          <a:prstGeom prst="rect">
            <a:avLst/>
          </a:prstGeom>
          <a:noFill/>
        </p:spPr>
        <p:txBody>
          <a:bodyPr wrap="square" rtlCol="0">
            <a:spAutoFit/>
          </a:bodyPr>
          <a:lstStyle/>
          <a:p>
            <a:r>
              <a:rPr lang="en-GB" sz="2000" b="1" dirty="0">
                <a:solidFill>
                  <a:schemeClr val="bg1"/>
                </a:solidFill>
                <a:hlinkClick r:id="rId3" action="ppaction://hlinksldjump">
                  <a:extLst>
                    <a:ext uri="{A12FA001-AC4F-418D-AE19-62706E023703}">
                      <ahyp:hlinkClr xmlns:ahyp="http://schemas.microsoft.com/office/drawing/2018/hyperlinkcolor" val="tx"/>
                    </a:ext>
                  </a:extLst>
                </a:hlinkClick>
              </a:rPr>
              <a:t>CLICK TO ENTER</a:t>
            </a:r>
            <a:endParaRPr lang="en-GB" sz="2000" b="1" dirty="0">
              <a:solidFill>
                <a:schemeClr val="bg1"/>
              </a:solidFill>
            </a:endParaRPr>
          </a:p>
        </p:txBody>
      </p:sp>
      <p:sp>
        <p:nvSpPr>
          <p:cNvPr id="2" name="TextBox 1">
            <a:extLst>
              <a:ext uri="{FF2B5EF4-FFF2-40B4-BE49-F238E27FC236}">
                <a16:creationId xmlns:a16="http://schemas.microsoft.com/office/drawing/2014/main" id="{AE4C71A6-0D40-B1AA-6EE4-D9B5D451BDBB}"/>
              </a:ext>
            </a:extLst>
          </p:cNvPr>
          <p:cNvSpPr txBox="1"/>
          <p:nvPr/>
        </p:nvSpPr>
        <p:spPr>
          <a:xfrm>
            <a:off x="3927230" y="1348154"/>
            <a:ext cx="45036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dirty="0">
                <a:ea typeface="Calibri"/>
                <a:cs typeface="Calibri"/>
              </a:rPr>
              <a:t>RADIOTHERAPY</a:t>
            </a:r>
            <a:endParaRPr lang="en-US" sz="4800" dirty="0"/>
          </a:p>
        </p:txBody>
      </p:sp>
      <p:sp>
        <p:nvSpPr>
          <p:cNvPr id="3" name="TextBox 2">
            <a:extLst>
              <a:ext uri="{FF2B5EF4-FFF2-40B4-BE49-F238E27FC236}">
                <a16:creationId xmlns:a16="http://schemas.microsoft.com/office/drawing/2014/main" id="{EE1203FB-703A-D889-40BA-8C8641A93676}"/>
              </a:ext>
            </a:extLst>
          </p:cNvPr>
          <p:cNvSpPr txBox="1"/>
          <p:nvPr/>
        </p:nvSpPr>
        <p:spPr>
          <a:xfrm>
            <a:off x="4971148" y="6083987"/>
            <a:ext cx="2244436" cy="369332"/>
          </a:xfrm>
          <a:prstGeom prst="rect">
            <a:avLst/>
          </a:prstGeom>
          <a:noFill/>
        </p:spPr>
        <p:txBody>
          <a:bodyPr wrap="square" rtlCol="0">
            <a:spAutoFit/>
          </a:bodyPr>
          <a:lstStyle/>
          <a:p>
            <a:r>
              <a:rPr lang="en-GB" dirty="0"/>
              <a:t>Click Enable Content!</a:t>
            </a:r>
          </a:p>
        </p:txBody>
      </p:sp>
    </p:spTree>
    <p:extLst>
      <p:ext uri="{BB962C8B-B14F-4D97-AF65-F5344CB8AC3E}">
        <p14:creationId xmlns:p14="http://schemas.microsoft.com/office/powerpoint/2010/main" val="1388360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How it works: Action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77802" y="1100138"/>
            <a:ext cx="5458620"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B68C163-973D-466D-ACAD-7A7C1F978420}"/>
              </a:ext>
            </a:extLst>
          </p:cNvPr>
          <p:cNvSpPr txBox="1"/>
          <p:nvPr/>
        </p:nvSpPr>
        <p:spPr>
          <a:xfrm>
            <a:off x="2779828" y="5072369"/>
            <a:ext cx="674026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The high energy particles either directly interact with DNA and cause damage or interact with molecules such as water. This in turn creates free radicals that interact with the DNA causing damage.</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This can either be repaired or not causing cell death.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Healthy cells tend to have a better ability to repair DNA damage than cancer cells.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B112C063-A94F-4E52-BA5B-A018795FD3B9}"/>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3AD16E4A-6D7A-6ED8-FCCE-E0722AAF5E2D}"/>
                </a:ext>
              </a:extLst>
            </p:cNvPr>
            <p:cNvGrpSpPr/>
            <p:nvPr/>
          </p:nvGrpSpPr>
          <p:grpSpPr>
            <a:xfrm>
              <a:off x="10890581" y="3960793"/>
              <a:ext cx="939567" cy="1181068"/>
              <a:chOff x="10863742" y="5234731"/>
              <a:chExt cx="939567" cy="1181068"/>
            </a:xfrm>
          </p:grpSpPr>
          <p:sp>
            <p:nvSpPr>
              <p:cNvPr id="10" name="Action Button: Go Home 9">
                <a:hlinkClick r:id="rId3" action="ppaction://hlinksldjump" highlightClick="1"/>
                <a:extLst>
                  <a:ext uri="{FF2B5EF4-FFF2-40B4-BE49-F238E27FC236}">
                    <a16:creationId xmlns:a16="http://schemas.microsoft.com/office/drawing/2014/main" id="{412DAF72-6AF2-3680-297C-5EB0C2B8507A}"/>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F93215E0-0AE6-13B1-7981-3EA9DDA0BCEF}"/>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666EB545-A623-5011-F6B0-1E5CAD1450DF}"/>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97695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How it works: Fractionation</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937529" y="1100138"/>
            <a:ext cx="4339166"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74EAD1F-26CA-994C-35C4-4EECB22FAAE7}"/>
              </a:ext>
            </a:extLst>
          </p:cNvPr>
          <p:cNvSpPr txBox="1"/>
          <p:nvPr/>
        </p:nvSpPr>
        <p:spPr>
          <a:xfrm>
            <a:off x="2976052" y="5101802"/>
            <a:ext cx="632819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In most circumstances multiple treatments are given known as fractions.</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Each time these are delivered more cells are damaged and die.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In the time between each fraction this allows some normal cells to heal, although </a:t>
            </a:r>
            <a:r>
              <a:rPr lang="en-GB" b="1" dirty="0">
                <a:solidFill>
                  <a:prstClr val="black"/>
                </a:solidFill>
                <a:latin typeface="Franklin Gothic Book"/>
              </a:rPr>
              <a:t>some</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do die which causes side effects.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F72CDC6A-82F7-0FDC-DECF-85DAFF4A1154}"/>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F48681D1-B2D5-5A36-2071-B8D89E85F17E}"/>
                </a:ext>
              </a:extLst>
            </p:cNvPr>
            <p:cNvGrpSpPr/>
            <p:nvPr/>
          </p:nvGrpSpPr>
          <p:grpSpPr>
            <a:xfrm>
              <a:off x="10890581" y="3960793"/>
              <a:ext cx="939567" cy="1181068"/>
              <a:chOff x="10863742" y="5234731"/>
              <a:chExt cx="939567" cy="1181068"/>
            </a:xfrm>
          </p:grpSpPr>
          <p:sp>
            <p:nvSpPr>
              <p:cNvPr id="10" name="Action Button: Go Home 9">
                <a:hlinkClick r:id="rId3" action="ppaction://hlinksldjump" highlightClick="1"/>
                <a:extLst>
                  <a:ext uri="{FF2B5EF4-FFF2-40B4-BE49-F238E27FC236}">
                    <a16:creationId xmlns:a16="http://schemas.microsoft.com/office/drawing/2014/main" id="{C106916A-E42B-FBD0-63EA-7D0F52DCBD2B}"/>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FA93CC54-594A-06B7-91CF-DF57634B4EC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7CBA03B8-E7AD-B562-9634-6ADBEF13792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434279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404664"/>
            <a:ext cx="8229600" cy="1143000"/>
          </a:xfrm>
        </p:spPr>
        <p:txBody>
          <a:bodyPr/>
          <a:lstStyle/>
          <a:p>
            <a:pPr algn="ctr"/>
            <a:r>
              <a:rPr lang="en-GB" dirty="0">
                <a:solidFill>
                  <a:schemeClr val="bg1"/>
                </a:solidFill>
              </a:rPr>
              <a:t>Radiotherapy Doses</a:t>
            </a:r>
          </a:p>
        </p:txBody>
      </p:sp>
      <p:sp>
        <p:nvSpPr>
          <p:cNvPr id="3" name="Content Placeholder 2"/>
          <p:cNvSpPr>
            <a:spLocks noGrp="1"/>
          </p:cNvSpPr>
          <p:nvPr>
            <p:ph idx="1"/>
          </p:nvPr>
        </p:nvSpPr>
        <p:spPr>
          <a:xfrm>
            <a:off x="1919536" y="1700808"/>
            <a:ext cx="8229600" cy="3960440"/>
          </a:xfrm>
        </p:spPr>
        <p:txBody>
          <a:bodyPr vert="horz" lIns="91440" tIns="45720" rIns="91440" bIns="45720" rtlCol="0" anchor="t">
            <a:normAutofit/>
          </a:bodyPr>
          <a:lstStyle/>
          <a:p>
            <a:pPr>
              <a:buFont typeface="Wingdings" panose="05000000000000000000" pitchFamily="2" charset="2"/>
              <a:buChar char="§"/>
            </a:pPr>
            <a:r>
              <a:rPr lang="en-GB" altLang="en-US" sz="1800" dirty="0"/>
              <a:t>Dose is limited by tissue tolerance</a:t>
            </a:r>
          </a:p>
          <a:p>
            <a:pPr>
              <a:buFont typeface="Wingdings" panose="05000000000000000000" pitchFamily="2" charset="2"/>
              <a:buChar char="§"/>
            </a:pPr>
            <a:r>
              <a:rPr lang="en-GB" altLang="en-US" sz="1800" dirty="0"/>
              <a:t>Affects normal tissue</a:t>
            </a:r>
          </a:p>
          <a:p>
            <a:pPr>
              <a:buFont typeface="Wingdings" panose="05000000000000000000" pitchFamily="2" charset="2"/>
              <a:buChar char="§"/>
            </a:pPr>
            <a:r>
              <a:rPr lang="en-GB" altLang="en-US" sz="1800" dirty="0"/>
              <a:t>Critical structures/organs near the tumour</a:t>
            </a:r>
          </a:p>
          <a:p>
            <a:pPr>
              <a:buFont typeface="Wingdings" panose="05000000000000000000" pitchFamily="2" charset="2"/>
              <a:buChar char="§"/>
            </a:pPr>
            <a:r>
              <a:rPr lang="en-GB" altLang="en-US" sz="1800" dirty="0"/>
              <a:t>Whether radical, adjuvant or palliative</a:t>
            </a:r>
          </a:p>
          <a:p>
            <a:pPr>
              <a:buFont typeface="Wingdings" panose="05000000000000000000" pitchFamily="2" charset="2"/>
              <a:buChar char="§"/>
            </a:pPr>
            <a:r>
              <a:rPr lang="en-GB" altLang="en-US" sz="1800" dirty="0"/>
              <a:t>Fractionation</a:t>
            </a:r>
          </a:p>
          <a:p>
            <a:pPr>
              <a:buFont typeface="Wingdings" panose="05000000000000000000" pitchFamily="2" charset="2"/>
              <a:buChar char="§"/>
            </a:pPr>
            <a:r>
              <a:rPr lang="en-GB" altLang="en-US" sz="1800" dirty="0"/>
              <a:t>Higher total doses tend to be given over longer periods of time</a:t>
            </a:r>
            <a:endParaRPr lang="en-GB" sz="1800"/>
          </a:p>
          <a:p>
            <a:pPr>
              <a:buFont typeface="Wingdings" panose="05000000000000000000" pitchFamily="2" charset="2"/>
              <a:buChar char="§"/>
            </a:pPr>
            <a:r>
              <a:rPr lang="en-GB" altLang="en-US" sz="1800" dirty="0"/>
              <a:t>Measured in </a:t>
            </a:r>
            <a:r>
              <a:rPr lang="en-GB" altLang="en-US" sz="1800" err="1"/>
              <a:t>Grays</a:t>
            </a:r>
            <a:r>
              <a:rPr lang="en-GB" altLang="en-US" sz="1800" dirty="0"/>
              <a:t> (Gy)</a:t>
            </a:r>
          </a:p>
        </p:txBody>
      </p:sp>
      <p:grpSp>
        <p:nvGrpSpPr>
          <p:cNvPr id="7" name="Group 6">
            <a:extLst>
              <a:ext uri="{FF2B5EF4-FFF2-40B4-BE49-F238E27FC236}">
                <a16:creationId xmlns:a16="http://schemas.microsoft.com/office/drawing/2014/main" id="{E486C95C-A9B8-BA50-7E2B-ACA1704E60F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BA56DB8F-6B9F-3C48-9589-014D71F5828D}"/>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F0D0E5F1-6E84-2FAF-15C7-A9CA83C862A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DAE4685E-BE37-CA7C-66BD-3E82B0094483}"/>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3C05B237-60FD-ADEA-85F8-7E334FC511B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01458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Pre-Treatment</a:t>
            </a:r>
          </a:p>
        </p:txBody>
      </p:sp>
      <p:sp>
        <p:nvSpPr>
          <p:cNvPr id="4" name="Oval 3"/>
          <p:cNvSpPr/>
          <p:nvPr/>
        </p:nvSpPr>
        <p:spPr>
          <a:xfrm>
            <a:off x="4727848" y="1205554"/>
            <a:ext cx="2232248" cy="144016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Oval 4"/>
          <p:cNvSpPr/>
          <p:nvPr/>
        </p:nvSpPr>
        <p:spPr>
          <a:xfrm>
            <a:off x="2495600" y="3075090"/>
            <a:ext cx="2232248" cy="144016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Oval 5"/>
          <p:cNvSpPr/>
          <p:nvPr/>
        </p:nvSpPr>
        <p:spPr>
          <a:xfrm>
            <a:off x="6960096" y="3105509"/>
            <a:ext cx="2232248" cy="144016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extBox 6"/>
          <p:cNvSpPr txBox="1"/>
          <p:nvPr/>
        </p:nvSpPr>
        <p:spPr>
          <a:xfrm>
            <a:off x="5087888" y="1714048"/>
            <a:ext cx="151216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Mould Room</a:t>
            </a:r>
          </a:p>
        </p:txBody>
      </p:sp>
      <p:sp>
        <p:nvSpPr>
          <p:cNvPr id="8" name="TextBox 7"/>
          <p:cNvSpPr txBox="1"/>
          <p:nvPr/>
        </p:nvSpPr>
        <p:spPr>
          <a:xfrm>
            <a:off x="2819636" y="3610504"/>
            <a:ext cx="1584176"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CT</a:t>
            </a:r>
          </a:p>
        </p:txBody>
      </p:sp>
      <p:sp>
        <p:nvSpPr>
          <p:cNvPr id="9" name="TextBox 8"/>
          <p:cNvSpPr txBox="1"/>
          <p:nvPr/>
        </p:nvSpPr>
        <p:spPr>
          <a:xfrm>
            <a:off x="7284132" y="3363924"/>
            <a:ext cx="1584176"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Dosimetry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Medical Physics</a:t>
            </a:r>
            <a:endParaRPr lang="en-GB" sz="1800" b="1" i="0" u="none" strike="noStrike" kern="1200" cap="none" spc="0" normalizeH="0" baseline="0" noProof="0" dirty="0">
              <a:ln>
                <a:noFill/>
              </a:ln>
              <a:solidFill>
                <a:prstClr val="black"/>
              </a:solidFill>
              <a:effectLst/>
              <a:uLnTx/>
              <a:uFillTx/>
              <a:latin typeface="Franklin Gothic Book"/>
            </a:endParaRPr>
          </a:p>
        </p:txBody>
      </p:sp>
      <p:sp>
        <p:nvSpPr>
          <p:cNvPr id="3" name="TextBox 2">
            <a:extLst>
              <a:ext uri="{FF2B5EF4-FFF2-40B4-BE49-F238E27FC236}">
                <a16:creationId xmlns:a16="http://schemas.microsoft.com/office/drawing/2014/main" id="{EAD47F0E-08A9-6EF2-9E9A-EF7CEC78D08F}"/>
              </a:ext>
            </a:extLst>
          </p:cNvPr>
          <p:cNvSpPr txBox="1"/>
          <p:nvPr/>
        </p:nvSpPr>
        <p:spPr>
          <a:xfrm>
            <a:off x="3142842" y="5160670"/>
            <a:ext cx="60927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Before treatment can be delivered the patient must undergo a pre-treatment process.</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This involves a CT scan planning by dosimetry and medical physics and potentially a mould room visit for some patients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13" name="Group 12">
            <a:extLst>
              <a:ext uri="{FF2B5EF4-FFF2-40B4-BE49-F238E27FC236}">
                <a16:creationId xmlns:a16="http://schemas.microsoft.com/office/drawing/2014/main" id="{77D2B1C7-807A-AB16-D482-C9991048963B}"/>
              </a:ext>
            </a:extLst>
          </p:cNvPr>
          <p:cNvGrpSpPr/>
          <p:nvPr/>
        </p:nvGrpSpPr>
        <p:grpSpPr>
          <a:xfrm>
            <a:off x="10944902" y="4633948"/>
            <a:ext cx="939567" cy="1800169"/>
            <a:chOff x="10890581" y="3960793"/>
            <a:chExt cx="939567" cy="1800169"/>
          </a:xfrm>
        </p:grpSpPr>
        <p:grpSp>
          <p:nvGrpSpPr>
            <p:cNvPr id="14" name="Group 13">
              <a:extLst>
                <a:ext uri="{FF2B5EF4-FFF2-40B4-BE49-F238E27FC236}">
                  <a16:creationId xmlns:a16="http://schemas.microsoft.com/office/drawing/2014/main" id="{9FCABCB8-5DB8-DD97-C9AD-7982825AA2E0}"/>
                </a:ext>
              </a:extLst>
            </p:cNvPr>
            <p:cNvGrpSpPr/>
            <p:nvPr/>
          </p:nvGrpSpPr>
          <p:grpSpPr>
            <a:xfrm>
              <a:off x="10890581" y="3960793"/>
              <a:ext cx="939567" cy="1181068"/>
              <a:chOff x="10863742" y="5234731"/>
              <a:chExt cx="939567" cy="1181068"/>
            </a:xfrm>
          </p:grpSpPr>
          <p:sp>
            <p:nvSpPr>
              <p:cNvPr id="16" name="Action Button: Go Home 15">
                <a:hlinkClick r:id="rId2" action="ppaction://hlinksldjump" highlightClick="1"/>
                <a:extLst>
                  <a:ext uri="{FF2B5EF4-FFF2-40B4-BE49-F238E27FC236}">
                    <a16:creationId xmlns:a16="http://schemas.microsoft.com/office/drawing/2014/main" id="{210F95A7-ACD0-ED37-54A3-B99A9A6CDEB6}"/>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Forward or Next 16">
                <a:hlinkClick r:id="" action="ppaction://hlinkshowjump?jump=nextslide" highlightClick="1"/>
                <a:extLst>
                  <a:ext uri="{FF2B5EF4-FFF2-40B4-BE49-F238E27FC236}">
                    <a16:creationId xmlns:a16="http://schemas.microsoft.com/office/drawing/2014/main" id="{C20257AE-5468-34AE-6B7E-94121544F1B5}"/>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5" name="Action Button: Go Back or Previous 14">
              <a:hlinkClick r:id="" action="ppaction://hlinkshowjump?jump=previousslide" highlightClick="1"/>
              <a:extLst>
                <a:ext uri="{FF2B5EF4-FFF2-40B4-BE49-F238E27FC236}">
                  <a16:creationId xmlns:a16="http://schemas.microsoft.com/office/drawing/2014/main" id="{4B6789FF-889E-41D1-DA06-1A8833B6354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954846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solidFill>
                  <a:schemeClr val="bg1"/>
                </a:solidFill>
              </a:rPr>
              <a:t>Mould Room</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4494" y="1196752"/>
            <a:ext cx="360301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3717032"/>
            <a:ext cx="78105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EFDE821-AB9B-A4A7-D49E-8013781F9C1F}"/>
              </a:ext>
            </a:extLst>
          </p:cNvPr>
          <p:cNvSpPr txBox="1"/>
          <p:nvPr/>
        </p:nvSpPr>
        <p:spPr>
          <a:xfrm>
            <a:off x="1612300" y="1304884"/>
            <a:ext cx="24135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Franklin Gothic Book"/>
                <a:ea typeface="+mn-ea"/>
                <a:cs typeface="+mn-cs"/>
              </a:rPr>
              <a:t>Specialises in the development of immobilisation devices so that radiographers can accurately deliver treatment</a:t>
            </a:r>
          </a:p>
        </p:txBody>
      </p:sp>
      <p:grpSp>
        <p:nvGrpSpPr>
          <p:cNvPr id="7" name="Group 6">
            <a:extLst>
              <a:ext uri="{FF2B5EF4-FFF2-40B4-BE49-F238E27FC236}">
                <a16:creationId xmlns:a16="http://schemas.microsoft.com/office/drawing/2014/main" id="{0A06FAAB-ED63-A09C-6B18-A2CB7F09E774}"/>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E2662C0B-AFDE-3707-91EE-E788A063B6DE}"/>
                </a:ext>
              </a:extLst>
            </p:cNvPr>
            <p:cNvGrpSpPr/>
            <p:nvPr/>
          </p:nvGrpSpPr>
          <p:grpSpPr>
            <a:xfrm>
              <a:off x="10890581" y="3960793"/>
              <a:ext cx="939567" cy="1181068"/>
              <a:chOff x="10863742" y="5234731"/>
              <a:chExt cx="939567" cy="1181068"/>
            </a:xfrm>
          </p:grpSpPr>
          <p:sp>
            <p:nvSpPr>
              <p:cNvPr id="10" name="Action Button: Go Home 9">
                <a:hlinkClick r:id="rId4" action="ppaction://hlinksldjump" highlightClick="1"/>
                <a:extLst>
                  <a:ext uri="{FF2B5EF4-FFF2-40B4-BE49-F238E27FC236}">
                    <a16:creationId xmlns:a16="http://schemas.microsoft.com/office/drawing/2014/main" id="{3D5C5A75-4616-0E93-9E64-6317F3CC80D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23012F71-ED15-AE97-3829-416100D01DA5}"/>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45A15B5A-FF80-8BF4-900B-1C19C8EEA02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4678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CT</a:t>
            </a:r>
          </a:p>
        </p:txBody>
      </p:sp>
      <p:sp>
        <p:nvSpPr>
          <p:cNvPr id="3" name="Content Placeholder 2"/>
          <p:cNvSpPr>
            <a:spLocks noGrp="1"/>
          </p:cNvSpPr>
          <p:nvPr>
            <p:ph idx="1"/>
          </p:nvPr>
        </p:nvSpPr>
        <p:spPr>
          <a:xfrm>
            <a:off x="2346960" y="561016"/>
            <a:ext cx="5837272" cy="4956217"/>
          </a:xfrm>
        </p:spPr>
        <p:txBody>
          <a:bodyPr vert="horz" lIns="91440" tIns="45720" rIns="91440" bIns="45720" rtlCol="0" anchor="t">
            <a:normAutofit/>
          </a:bodyPr>
          <a:lstStyle/>
          <a:p>
            <a:pPr marL="0" indent="0"/>
            <a:endParaRPr lang="en-GB" b="0" dirty="0"/>
          </a:p>
          <a:p>
            <a:pPr>
              <a:buFont typeface="Arial" panose="020B0604020202020204" pitchFamily="34" charset="0"/>
              <a:buChar char="•"/>
            </a:pPr>
            <a:r>
              <a:rPr lang="en-GB" sz="1800" dirty="0"/>
              <a:t>Siemens scanner </a:t>
            </a:r>
          </a:p>
          <a:p>
            <a:pPr>
              <a:buFont typeface="Arial" panose="020B0604020202020204" pitchFamily="34" charset="0"/>
              <a:buChar char="•"/>
            </a:pPr>
            <a:r>
              <a:rPr lang="en-GB" sz="1800" dirty="0"/>
              <a:t>This is our patients first experience of the ‘Radiotherapy pathway’ </a:t>
            </a:r>
          </a:p>
          <a:p>
            <a:pPr>
              <a:buFont typeface="Arial" panose="020B0604020202020204" pitchFamily="34" charset="0"/>
              <a:buChar char="•"/>
            </a:pPr>
            <a:r>
              <a:rPr lang="en-GB" sz="1800" dirty="0"/>
              <a:t>Their setup is very important – how they are scanned is the ‘gold standard’ for the rest of their treatment </a:t>
            </a:r>
          </a:p>
          <a:p>
            <a:pPr>
              <a:buFont typeface="Arial" panose="020B0604020202020204" pitchFamily="34" charset="0"/>
              <a:buChar char="•"/>
            </a:pPr>
            <a:r>
              <a:rPr lang="en-GB" sz="1800" dirty="0"/>
              <a:t>Understanding of patients needs is critical </a:t>
            </a:r>
          </a:p>
          <a:p>
            <a:pPr>
              <a:buFont typeface="Arial" panose="020B0604020202020204" pitchFamily="34" charset="0"/>
              <a:buChar char="•"/>
            </a:pPr>
            <a:r>
              <a:rPr lang="en-GB" sz="1800" dirty="0"/>
              <a:t>Patients need to know what to expect before undertaking the scan to progress to treatment.</a:t>
            </a:r>
          </a:p>
          <a:p>
            <a:pPr>
              <a:buFont typeface="Arial" panose="020B0604020202020204" pitchFamily="34" charset="0"/>
              <a:buChar char="•"/>
            </a:pPr>
            <a:r>
              <a:rPr lang="en-GB" sz="1800" dirty="0"/>
              <a:t>The pre-treatment assessments given at CT explain the entire pathway from start to finish </a:t>
            </a:r>
          </a:p>
        </p:txBody>
      </p:sp>
      <p:pic>
        <p:nvPicPr>
          <p:cNvPr id="5" name="Picture 4"/>
          <p:cNvPicPr>
            <a:picLocks noChangeAspect="1"/>
          </p:cNvPicPr>
          <p:nvPr/>
        </p:nvPicPr>
        <p:blipFill>
          <a:blip r:embed="rId2"/>
          <a:stretch>
            <a:fillRect/>
          </a:stretch>
        </p:blipFill>
        <p:spPr>
          <a:xfrm>
            <a:off x="8651019" y="924056"/>
            <a:ext cx="2485905" cy="1826661"/>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4500" b="92750" l="4781" r="98805"/>
                    </a14:imgEffect>
                  </a14:imgLayer>
                </a14:imgProps>
              </a:ext>
            </a:extLst>
          </a:blip>
          <a:stretch>
            <a:fillRect/>
          </a:stretch>
        </p:blipFill>
        <p:spPr>
          <a:xfrm>
            <a:off x="7392145" y="4338520"/>
            <a:ext cx="3425999" cy="2729880"/>
          </a:xfrm>
          <a:prstGeom prst="rect">
            <a:avLst/>
          </a:prstGeom>
        </p:spPr>
      </p:pic>
      <p:grpSp>
        <p:nvGrpSpPr>
          <p:cNvPr id="9" name="Group 8">
            <a:extLst>
              <a:ext uri="{FF2B5EF4-FFF2-40B4-BE49-F238E27FC236}">
                <a16:creationId xmlns:a16="http://schemas.microsoft.com/office/drawing/2014/main" id="{8D59417F-7DE8-9F26-DC8A-0D474B07A260}"/>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6FB6C17-0ACB-106B-D0EA-185E51085ED4}"/>
                </a:ext>
              </a:extLst>
            </p:cNvPr>
            <p:cNvGrpSpPr/>
            <p:nvPr/>
          </p:nvGrpSpPr>
          <p:grpSpPr>
            <a:xfrm>
              <a:off x="10890581" y="3960793"/>
              <a:ext cx="939567" cy="1181068"/>
              <a:chOff x="10863742" y="5234731"/>
              <a:chExt cx="939567" cy="1181068"/>
            </a:xfrm>
          </p:grpSpPr>
          <p:sp>
            <p:nvSpPr>
              <p:cNvPr id="12" name="Action Button: Go Home 11">
                <a:hlinkClick r:id="rId5" action="ppaction://hlinksldjump" highlightClick="1"/>
                <a:extLst>
                  <a:ext uri="{FF2B5EF4-FFF2-40B4-BE49-F238E27FC236}">
                    <a16:creationId xmlns:a16="http://schemas.microsoft.com/office/drawing/2014/main" id="{997BA565-5B67-2976-79A9-F151C714BA91}"/>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E4BA714C-EAB0-3E05-2CC6-337EC3F59B8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60F308B3-FD70-3275-2866-0E1E6A6518B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568592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Planning / </a:t>
            </a:r>
            <a:r>
              <a:rPr lang="en-GB" dirty="0" err="1">
                <a:solidFill>
                  <a:schemeClr val="bg1"/>
                </a:solidFill>
              </a:rPr>
              <a:t>Dosimetry</a:t>
            </a:r>
            <a:endParaRPr lang="en-GB" dirty="0">
              <a:solidFill>
                <a:schemeClr val="bg1"/>
              </a:solidFill>
            </a:endParaRPr>
          </a:p>
        </p:txBody>
      </p:sp>
      <p:sp>
        <p:nvSpPr>
          <p:cNvPr id="3" name="Content Placeholder 2"/>
          <p:cNvSpPr>
            <a:spLocks noGrp="1"/>
          </p:cNvSpPr>
          <p:nvPr>
            <p:ph idx="1"/>
          </p:nvPr>
        </p:nvSpPr>
        <p:spPr>
          <a:xfrm>
            <a:off x="2346960" y="639505"/>
            <a:ext cx="7520940" cy="4040973"/>
          </a:xfrm>
        </p:spPr>
        <p:txBody>
          <a:bodyPr vert="horz" lIns="91440" tIns="45720" rIns="91440" bIns="45720" rtlCol="0" anchor="t">
            <a:normAutofit/>
          </a:bodyPr>
          <a:lstStyle/>
          <a:p>
            <a:pPr marL="0" indent="0"/>
            <a:endParaRPr lang="en-GB" b="0" dirty="0"/>
          </a:p>
          <a:p>
            <a:pPr>
              <a:buFont typeface="Arial" panose="020B0604020202020204" pitchFamily="34" charset="0"/>
              <a:buChar char="•"/>
            </a:pPr>
            <a:r>
              <a:rPr lang="en-GB" sz="1800" dirty="0"/>
              <a:t>A team of planning radiographers and clinical technologists plan the patients treatment and get all the plan data ready to transfer to the linear accelerators</a:t>
            </a:r>
          </a:p>
          <a:p>
            <a:pPr>
              <a:buFont typeface="Arial" panose="020B0604020202020204" pitchFamily="34" charset="0"/>
              <a:buChar char="•"/>
            </a:pPr>
            <a:r>
              <a:rPr lang="en-GB" sz="1800" dirty="0"/>
              <a:t>Process that involves numerous checks from a planning, consultant and medical physics perspective. </a:t>
            </a:r>
          </a:p>
          <a:p>
            <a:pPr>
              <a:buFont typeface="Arial" panose="020B0604020202020204" pitchFamily="34" charset="0"/>
              <a:buChar char="•"/>
            </a:pPr>
            <a:r>
              <a:rPr lang="en-GB" sz="1800" dirty="0"/>
              <a:t>Below are plans of a prostate patient</a:t>
            </a:r>
          </a:p>
          <a:p>
            <a:pPr marL="0" indent="0"/>
            <a:endParaRPr lang="en-GB" b="0" dirty="0"/>
          </a:p>
        </p:txBody>
      </p:sp>
      <p:pic>
        <p:nvPicPr>
          <p:cNvPr id="4" name="Picture 3"/>
          <p:cNvPicPr>
            <a:picLocks noChangeAspect="1"/>
          </p:cNvPicPr>
          <p:nvPr/>
        </p:nvPicPr>
        <p:blipFill rotWithShape="1">
          <a:blip r:embed="rId2"/>
          <a:srcRect l="1216" t="4401" r="1519" b="4346"/>
          <a:stretch/>
        </p:blipFill>
        <p:spPr>
          <a:xfrm>
            <a:off x="2844272" y="2991762"/>
            <a:ext cx="5958258" cy="3500478"/>
          </a:xfrm>
          <a:prstGeom prst="rect">
            <a:avLst/>
          </a:prstGeom>
        </p:spPr>
      </p:pic>
      <p:grpSp>
        <p:nvGrpSpPr>
          <p:cNvPr id="8" name="Group 7">
            <a:extLst>
              <a:ext uri="{FF2B5EF4-FFF2-40B4-BE49-F238E27FC236}">
                <a16:creationId xmlns:a16="http://schemas.microsoft.com/office/drawing/2014/main" id="{CE63C19B-6BAA-F0D2-8D23-334D137321FE}"/>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96007000-ADC5-268B-43AE-A7E393CC2865}"/>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94A8B27B-2FEB-BD15-96CD-6061806D1D9B}"/>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896891A9-D53A-DF1E-F1C9-C063DB2C02F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A4163886-FC3D-7E6D-E7B4-E8CF6D7F5E9A}"/>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599707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p:cNvSpPr txBox="1"/>
          <p:nvPr/>
        </p:nvSpPr>
        <p:spPr>
          <a:xfrm>
            <a:off x="6959070" y="1876277"/>
            <a:ext cx="4392028" cy="28623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The red areas on this section demonstrate the high dose treatment area.</a:t>
            </a:r>
            <a:endParaRPr lang="en-GB" b="1" i="0" u="none" strike="noStrike" kern="1200" cap="none" spc="0" normalizeH="0" baseline="0" noProof="0" dirty="0">
              <a:ln>
                <a:noFill/>
              </a:ln>
              <a:solidFill>
                <a:prstClr val="black"/>
              </a:solidFill>
              <a:effectLst/>
              <a:uLnTx/>
              <a:uFillTx/>
              <a:latin typeface="Franklin Gothic Book"/>
            </a:endParaRPr>
          </a:p>
          <a:p>
            <a:pPr>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Blue and green are low dose regions outside the area of primary interest.</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The optic nerve in this example is mostly green and blue showing how the treatment dose has been tailored to avoid this sensitive structure.</a:t>
            </a:r>
            <a:endParaRPr lang="en-GB" b="1" i="0" u="none" strike="noStrike" kern="1200" cap="none" spc="0" normalizeH="0" baseline="0" noProof="0" dirty="0">
              <a:ln>
                <a:noFill/>
              </a:ln>
              <a:solidFill>
                <a:prstClr val="black"/>
              </a:solidFill>
              <a:effectLst/>
              <a:uLnTx/>
              <a:uFillTx/>
              <a:latin typeface="Franklin Gothic Book"/>
            </a:endParaRPr>
          </a:p>
        </p:txBody>
      </p:sp>
      <p:sp>
        <p:nvSpPr>
          <p:cNvPr id="9" name="Title 8"/>
          <p:cNvSpPr>
            <a:spLocks noGrp="1"/>
          </p:cNvSpPr>
          <p:nvPr>
            <p:ph type="title"/>
          </p:nvPr>
        </p:nvSpPr>
        <p:spPr>
          <a:xfrm>
            <a:off x="1524000" y="332656"/>
            <a:ext cx="8229600" cy="1143000"/>
          </a:xfrm>
        </p:spPr>
        <p:txBody>
          <a:bodyPr/>
          <a:lstStyle/>
          <a:p>
            <a:pPr algn="ctr"/>
            <a:r>
              <a:rPr lang="en-GB" dirty="0">
                <a:solidFill>
                  <a:schemeClr val="bg1"/>
                </a:solidFill>
              </a:rPr>
              <a:t>Radiotherapy Planning</a:t>
            </a: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6208" t="2765" r="45" b="10495"/>
          <a:stretch/>
        </p:blipFill>
        <p:spPr bwMode="auto">
          <a:xfrm>
            <a:off x="2351585" y="1216403"/>
            <a:ext cx="4071339" cy="470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3425FEE4-3FDD-BC45-15DF-854F9A964C9C}"/>
              </a:ext>
            </a:extLst>
          </p:cNvPr>
          <p:cNvGrpSpPr/>
          <p:nvPr/>
        </p:nvGrpSpPr>
        <p:grpSpPr>
          <a:xfrm>
            <a:off x="10944902" y="4633948"/>
            <a:ext cx="939567" cy="1800169"/>
            <a:chOff x="10890581" y="3960793"/>
            <a:chExt cx="939567" cy="1800169"/>
          </a:xfrm>
        </p:grpSpPr>
        <p:grpSp>
          <p:nvGrpSpPr>
            <p:cNvPr id="6" name="Group 5">
              <a:extLst>
                <a:ext uri="{FF2B5EF4-FFF2-40B4-BE49-F238E27FC236}">
                  <a16:creationId xmlns:a16="http://schemas.microsoft.com/office/drawing/2014/main" id="{96F5BBDC-07A8-5109-CCA9-72C507E665DF}"/>
                </a:ext>
              </a:extLst>
            </p:cNvPr>
            <p:cNvGrpSpPr/>
            <p:nvPr/>
          </p:nvGrpSpPr>
          <p:grpSpPr>
            <a:xfrm>
              <a:off x="10890581" y="3960793"/>
              <a:ext cx="939567" cy="1181068"/>
              <a:chOff x="10863742" y="5234731"/>
              <a:chExt cx="939567" cy="1181068"/>
            </a:xfrm>
          </p:grpSpPr>
          <p:sp>
            <p:nvSpPr>
              <p:cNvPr id="10" name="Action Button: Go Home 9">
                <a:hlinkClick r:id="rId3" action="ppaction://hlinksldjump" highlightClick="1"/>
                <a:extLst>
                  <a:ext uri="{FF2B5EF4-FFF2-40B4-BE49-F238E27FC236}">
                    <a16:creationId xmlns:a16="http://schemas.microsoft.com/office/drawing/2014/main" id="{ECAFE573-E3B3-52C2-1072-C55A119261C9}"/>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12EB5391-3769-7B39-4CDC-35261E869EC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7" name="Action Button: Go Back or Previous 6">
              <a:hlinkClick r:id="" action="ppaction://hlinkshowjump?jump=previousslide" highlightClick="1"/>
              <a:extLst>
                <a:ext uri="{FF2B5EF4-FFF2-40B4-BE49-F238E27FC236}">
                  <a16:creationId xmlns:a16="http://schemas.microsoft.com/office/drawing/2014/main" id="{EF0F94C9-D303-25E7-11CA-4A805169D21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976520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703512" y="332656"/>
            <a:ext cx="8229600" cy="1143000"/>
          </a:xfrm>
        </p:spPr>
        <p:txBody>
          <a:bodyPr/>
          <a:lstStyle/>
          <a:p>
            <a:pPr algn="ctr"/>
            <a:r>
              <a:rPr lang="en-GB" dirty="0">
                <a:solidFill>
                  <a:schemeClr val="bg1"/>
                </a:solidFill>
              </a:rPr>
              <a:t>How a Linear Accelerator </a:t>
            </a:r>
            <a:br>
              <a:rPr lang="en-GB" dirty="0">
                <a:solidFill>
                  <a:schemeClr val="bg1"/>
                </a:solidFill>
              </a:rPr>
            </a:br>
            <a:r>
              <a:rPr lang="en-GB" dirty="0">
                <a:solidFill>
                  <a:schemeClr val="bg1"/>
                </a:solidFill>
              </a:rPr>
              <a:t>works</a:t>
            </a:r>
          </a:p>
        </p:txBody>
      </p:sp>
      <p:pic>
        <p:nvPicPr>
          <p:cNvPr id="9"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74" y="1476115"/>
            <a:ext cx="4834211" cy="4536504"/>
          </a:xfrm>
          <a:prstGeom prst="rect">
            <a:avLst/>
          </a:prstGeom>
        </p:spPr>
      </p:pic>
      <p:sp>
        <p:nvSpPr>
          <p:cNvPr id="10" name="TextBox 9"/>
          <p:cNvSpPr txBox="1"/>
          <p:nvPr/>
        </p:nvSpPr>
        <p:spPr>
          <a:xfrm>
            <a:off x="6502209" y="1472814"/>
            <a:ext cx="4295436" cy="36933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High Energy photons are generated by accelerating electrons along the long tube (wave guide).</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Using large magnets they are bent through 90 degrees where they hit a tungsten target. </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When they hit the target the electrons transfer all their energy into photons. </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The photons come out of the machine in a shape defined by multileaf collimators.</a:t>
            </a:r>
            <a:endParaRPr lang="en-GB" b="1" i="0" u="none" strike="noStrike" kern="1200" cap="none" spc="0" normalizeH="0" baseline="0" noProof="0" dirty="0">
              <a:ln>
                <a:noFill/>
              </a:ln>
              <a:solidFill>
                <a:prstClr val="black"/>
              </a:solidFill>
              <a:effectLst/>
              <a:uLnTx/>
              <a:uFillTx/>
              <a:latin typeface="Franklin Gothic Book"/>
            </a:endParaRPr>
          </a:p>
        </p:txBody>
      </p:sp>
      <p:grpSp>
        <p:nvGrpSpPr>
          <p:cNvPr id="5" name="Group 4">
            <a:extLst>
              <a:ext uri="{FF2B5EF4-FFF2-40B4-BE49-F238E27FC236}">
                <a16:creationId xmlns:a16="http://schemas.microsoft.com/office/drawing/2014/main" id="{62D5CED6-D1F9-3CC3-93BA-291E6D0A7FA9}"/>
              </a:ext>
            </a:extLst>
          </p:cNvPr>
          <p:cNvGrpSpPr/>
          <p:nvPr/>
        </p:nvGrpSpPr>
        <p:grpSpPr>
          <a:xfrm>
            <a:off x="10944902" y="4633948"/>
            <a:ext cx="939567" cy="1800169"/>
            <a:chOff x="10890581" y="3960793"/>
            <a:chExt cx="939567" cy="1800169"/>
          </a:xfrm>
        </p:grpSpPr>
        <p:grpSp>
          <p:nvGrpSpPr>
            <p:cNvPr id="6" name="Group 5">
              <a:extLst>
                <a:ext uri="{FF2B5EF4-FFF2-40B4-BE49-F238E27FC236}">
                  <a16:creationId xmlns:a16="http://schemas.microsoft.com/office/drawing/2014/main" id="{E008E2BC-4B96-8EC4-8ADA-964E182AA8F6}"/>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2307FF16-95DA-7DA6-82DE-8288278E9BD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08E7D414-DBD8-9C13-F029-1341A9CE70B5}"/>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7" name="Action Button: Go Back or Previous 6">
              <a:hlinkClick r:id="" action="ppaction://hlinkshowjump?jump=previousslide" highlightClick="1"/>
              <a:extLst>
                <a:ext uri="{FF2B5EF4-FFF2-40B4-BE49-F238E27FC236}">
                  <a16:creationId xmlns:a16="http://schemas.microsoft.com/office/drawing/2014/main" id="{417FA144-BADB-446B-45F3-E89473076BF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875978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2351584" y="402119"/>
            <a:ext cx="8229600" cy="602016"/>
          </a:xfrm>
        </p:spPr>
        <p:txBody>
          <a:bodyPr/>
          <a:lstStyle/>
          <a:p>
            <a:pPr algn="ctr"/>
            <a:r>
              <a:rPr lang="en-GB" dirty="0">
                <a:solidFill>
                  <a:schemeClr val="bg1"/>
                </a:solidFill>
              </a:rPr>
              <a:t>Multileaf Collimators</a:t>
            </a:r>
          </a:p>
        </p:txBody>
      </p:sp>
      <p:pic>
        <p:nvPicPr>
          <p:cNvPr id="8"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40" y="1294008"/>
            <a:ext cx="2771320" cy="2689283"/>
          </a:xfrm>
          <a:prstGeom prst="rect">
            <a:avLst/>
          </a:prstGeom>
        </p:spPr>
      </p:pic>
      <p:sp>
        <p:nvSpPr>
          <p:cNvPr id="9" name="TextBox 8"/>
          <p:cNvSpPr txBox="1"/>
          <p:nvPr/>
        </p:nvSpPr>
        <p:spPr>
          <a:xfrm>
            <a:off x="3767000" y="1229077"/>
            <a:ext cx="3312368" cy="42473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Multileaf collimators can shape the radiation passing through them to any shape so as to conform to the shape of the tumour.</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As the treatment is being delivered each leaf is individually dynamically controlled.</a:t>
            </a:r>
            <a:r>
              <a:rPr lang="en-GB" b="1" dirty="0">
                <a:solidFill>
                  <a:prstClr val="black"/>
                </a:solidFill>
                <a:latin typeface="Franklin Gothic Book"/>
              </a:rPr>
              <a:t> </a:t>
            </a:r>
          </a:p>
          <a:p>
            <a:pPr>
              <a:defRPr/>
            </a:pPr>
            <a:endParaRPr lang="en-GB" b="1" dirty="0">
              <a:solidFill>
                <a:prstClr val="black"/>
              </a:solidFill>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This allows the leaf to move in and out of the treatment field carefully controlling the dose delivered to the patient.</a:t>
            </a:r>
            <a:r>
              <a:rPr lang="en-GB" b="1" dirty="0">
                <a:solidFill>
                  <a:prstClr val="black"/>
                </a:solidFill>
                <a:latin typeface="Franklin Gothic Book"/>
              </a:rPr>
              <a:t> </a:t>
            </a:r>
            <a:endParaRPr lang="en-GB" b="1" i="0" u="none" strike="noStrike" kern="1200" cap="none" spc="0" normalizeH="0" baseline="0" noProof="0" dirty="0">
              <a:ln>
                <a:noFill/>
              </a:ln>
              <a:solidFill>
                <a:prstClr val="black"/>
              </a:solidFill>
              <a:effectLst/>
              <a:uLnTx/>
              <a:uFillTx/>
              <a:latin typeface="Franklin Gothic Book"/>
            </a:endParaRPr>
          </a:p>
        </p:txBody>
      </p:sp>
      <p:pic>
        <p:nvPicPr>
          <p:cNvPr id="5" name="Recording-20240503_140844">
            <a:hlinkClick r:id="" action="ppaction://media"/>
            <a:extLst>
              <a:ext uri="{FF2B5EF4-FFF2-40B4-BE49-F238E27FC236}">
                <a16:creationId xmlns:a16="http://schemas.microsoft.com/office/drawing/2014/main" id="{C12EC93F-6918-FA7A-116D-25F66C7CF9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4162" y="1834132"/>
            <a:ext cx="4780948" cy="2689283"/>
          </a:xfrm>
          <a:prstGeom prst="rect">
            <a:avLst/>
          </a:prstGeom>
        </p:spPr>
      </p:pic>
      <p:sp>
        <p:nvSpPr>
          <p:cNvPr id="6" name="Title 6">
            <a:extLst>
              <a:ext uri="{FF2B5EF4-FFF2-40B4-BE49-F238E27FC236}">
                <a16:creationId xmlns:a16="http://schemas.microsoft.com/office/drawing/2014/main" id="{E9B78A20-DE25-30F6-614D-441F567A9D58}"/>
              </a:ext>
            </a:extLst>
          </p:cNvPr>
          <p:cNvSpPr txBox="1">
            <a:spLocks/>
          </p:cNvSpPr>
          <p:nvPr/>
        </p:nvSpPr>
        <p:spPr>
          <a:xfrm>
            <a:off x="7376173" y="1294008"/>
            <a:ext cx="4194879" cy="5401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GB" sz="1200" dirty="0"/>
              <a:t>Click play to see </a:t>
            </a:r>
            <a:r>
              <a:rPr lang="en-GB" sz="1200" dirty="0" err="1"/>
              <a:t>mlc</a:t>
            </a:r>
            <a:r>
              <a:rPr lang="en-GB" sz="1200" dirty="0"/>
              <a:t> shapes move as the treatment machine rotates</a:t>
            </a:r>
          </a:p>
        </p:txBody>
      </p:sp>
      <p:grpSp>
        <p:nvGrpSpPr>
          <p:cNvPr id="10" name="Group 9">
            <a:extLst>
              <a:ext uri="{FF2B5EF4-FFF2-40B4-BE49-F238E27FC236}">
                <a16:creationId xmlns:a16="http://schemas.microsoft.com/office/drawing/2014/main" id="{D003008E-1F74-7988-4DC4-E5180919124D}"/>
              </a:ext>
            </a:extLst>
          </p:cNvPr>
          <p:cNvGrpSpPr/>
          <p:nvPr/>
        </p:nvGrpSpPr>
        <p:grpSpPr>
          <a:xfrm>
            <a:off x="10944902" y="4633948"/>
            <a:ext cx="939567" cy="1800169"/>
            <a:chOff x="10890581" y="3960793"/>
            <a:chExt cx="939567" cy="1800169"/>
          </a:xfrm>
        </p:grpSpPr>
        <p:grpSp>
          <p:nvGrpSpPr>
            <p:cNvPr id="11" name="Group 10">
              <a:extLst>
                <a:ext uri="{FF2B5EF4-FFF2-40B4-BE49-F238E27FC236}">
                  <a16:creationId xmlns:a16="http://schemas.microsoft.com/office/drawing/2014/main" id="{73833328-10FE-9102-C780-4369415C413B}"/>
                </a:ext>
              </a:extLst>
            </p:cNvPr>
            <p:cNvGrpSpPr/>
            <p:nvPr/>
          </p:nvGrpSpPr>
          <p:grpSpPr>
            <a:xfrm>
              <a:off x="10890581" y="3960793"/>
              <a:ext cx="939567" cy="1181068"/>
              <a:chOff x="10863742" y="5234731"/>
              <a:chExt cx="939567" cy="1181068"/>
            </a:xfrm>
          </p:grpSpPr>
          <p:sp>
            <p:nvSpPr>
              <p:cNvPr id="13" name="Action Button: Go Home 12">
                <a:hlinkClick r:id="rId6" action="ppaction://hlinksldjump" highlightClick="1"/>
                <a:extLst>
                  <a:ext uri="{FF2B5EF4-FFF2-40B4-BE49-F238E27FC236}">
                    <a16:creationId xmlns:a16="http://schemas.microsoft.com/office/drawing/2014/main" id="{9FD5096F-B4CE-AE70-F56C-53B27C11E18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30CF2D3B-8C68-1E62-51AB-B1A7BB5F8440}"/>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2" name="Action Button: Go Back or Previous 11">
              <a:hlinkClick r:id="" action="ppaction://hlinkshowjump?jump=previousslide" highlightClick="1"/>
              <a:extLst>
                <a:ext uri="{FF2B5EF4-FFF2-40B4-BE49-F238E27FC236}">
                  <a16:creationId xmlns:a16="http://schemas.microsoft.com/office/drawing/2014/main" id="{8855551C-290C-8CAF-43B5-59DC6B99D768}"/>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929629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45B6FC-01C1-F6B0-2FBB-CB14AA35260D}"/>
              </a:ext>
            </a:extLst>
          </p:cNvPr>
          <p:cNvSpPr txBox="1"/>
          <p:nvPr/>
        </p:nvSpPr>
        <p:spPr>
          <a:xfrm>
            <a:off x="830510" y="427839"/>
            <a:ext cx="10595296" cy="584775"/>
          </a:xfrm>
          <a:prstGeom prst="rect">
            <a:avLst/>
          </a:prstGeom>
          <a:noFill/>
        </p:spPr>
        <p:txBody>
          <a:bodyPr wrap="square" rtlCol="0">
            <a:spAutoFit/>
          </a:bodyPr>
          <a:lstStyle/>
          <a:p>
            <a:r>
              <a:rPr lang="en-GB" sz="3200" dirty="0"/>
              <a:t>HOW TO NAVIGATE THROUGH?</a:t>
            </a:r>
          </a:p>
        </p:txBody>
      </p:sp>
      <p:sp>
        <p:nvSpPr>
          <p:cNvPr id="8" name="Action Button: Go Home 7">
            <a:extLst>
              <a:ext uri="{FF2B5EF4-FFF2-40B4-BE49-F238E27FC236}">
                <a16:creationId xmlns:a16="http://schemas.microsoft.com/office/drawing/2014/main" id="{627092E5-8A02-0105-1366-4E4AA773D045}"/>
              </a:ext>
            </a:extLst>
          </p:cNvPr>
          <p:cNvSpPr/>
          <p:nvPr/>
        </p:nvSpPr>
        <p:spPr>
          <a:xfrm>
            <a:off x="830508" y="139499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Forward or Next 8">
            <a:hlinkClick r:id="" action="ppaction://noaction" highlightClick="1"/>
            <a:extLst>
              <a:ext uri="{FF2B5EF4-FFF2-40B4-BE49-F238E27FC236}">
                <a16:creationId xmlns:a16="http://schemas.microsoft.com/office/drawing/2014/main" id="{A33E1A78-4F24-6572-7F1E-CD0B2367E21A}"/>
              </a:ext>
            </a:extLst>
          </p:cNvPr>
          <p:cNvSpPr/>
          <p:nvPr/>
        </p:nvSpPr>
        <p:spPr>
          <a:xfrm>
            <a:off x="830508" y="2106585"/>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sp>
        <p:nvSpPr>
          <p:cNvPr id="7" name="Action Button: Go Back or Previous 6">
            <a:hlinkClick r:id="" action="ppaction://noaction" highlightClick="1"/>
            <a:extLst>
              <a:ext uri="{FF2B5EF4-FFF2-40B4-BE49-F238E27FC236}">
                <a16:creationId xmlns:a16="http://schemas.microsoft.com/office/drawing/2014/main" id="{0B8536C7-03F3-BDBE-B35D-3658B35C4A5B}"/>
              </a:ext>
            </a:extLst>
          </p:cNvPr>
          <p:cNvSpPr/>
          <p:nvPr/>
        </p:nvSpPr>
        <p:spPr>
          <a:xfrm>
            <a:off x="830509" y="2792798"/>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
        <p:nvSpPr>
          <p:cNvPr id="10" name="TextBox 9">
            <a:extLst>
              <a:ext uri="{FF2B5EF4-FFF2-40B4-BE49-F238E27FC236}">
                <a16:creationId xmlns:a16="http://schemas.microsoft.com/office/drawing/2014/main" id="{B651A2BB-A595-1165-5919-1BD2B2D44548}"/>
              </a:ext>
            </a:extLst>
          </p:cNvPr>
          <p:cNvSpPr txBox="1"/>
          <p:nvPr/>
        </p:nvSpPr>
        <p:spPr>
          <a:xfrm>
            <a:off x="1845578" y="1487161"/>
            <a:ext cx="4471332" cy="369332"/>
          </a:xfrm>
          <a:prstGeom prst="rect">
            <a:avLst/>
          </a:prstGeom>
          <a:noFill/>
        </p:spPr>
        <p:txBody>
          <a:bodyPr wrap="square" rtlCol="0">
            <a:spAutoFit/>
          </a:bodyPr>
          <a:lstStyle/>
          <a:p>
            <a:r>
              <a:rPr lang="en-GB" dirty="0"/>
              <a:t>This will return you back to the homepage</a:t>
            </a:r>
          </a:p>
        </p:txBody>
      </p:sp>
      <p:sp>
        <p:nvSpPr>
          <p:cNvPr id="11" name="TextBox 10">
            <a:extLst>
              <a:ext uri="{FF2B5EF4-FFF2-40B4-BE49-F238E27FC236}">
                <a16:creationId xmlns:a16="http://schemas.microsoft.com/office/drawing/2014/main" id="{844839C6-3705-B707-ABB3-4B1F6BEE4B2A}"/>
              </a:ext>
            </a:extLst>
          </p:cNvPr>
          <p:cNvSpPr txBox="1"/>
          <p:nvPr/>
        </p:nvSpPr>
        <p:spPr>
          <a:xfrm>
            <a:off x="1845578" y="2199010"/>
            <a:ext cx="4471332" cy="369332"/>
          </a:xfrm>
          <a:prstGeom prst="rect">
            <a:avLst/>
          </a:prstGeom>
          <a:noFill/>
        </p:spPr>
        <p:txBody>
          <a:bodyPr wrap="square" rtlCol="0">
            <a:spAutoFit/>
          </a:bodyPr>
          <a:lstStyle/>
          <a:p>
            <a:r>
              <a:rPr lang="en-GB" dirty="0"/>
              <a:t>Will navigate to the next page</a:t>
            </a:r>
          </a:p>
        </p:txBody>
      </p:sp>
      <p:sp>
        <p:nvSpPr>
          <p:cNvPr id="12" name="TextBox 11">
            <a:extLst>
              <a:ext uri="{FF2B5EF4-FFF2-40B4-BE49-F238E27FC236}">
                <a16:creationId xmlns:a16="http://schemas.microsoft.com/office/drawing/2014/main" id="{D7C94BDE-B7DD-B0CD-1027-6041473A938F}"/>
              </a:ext>
            </a:extLst>
          </p:cNvPr>
          <p:cNvSpPr txBox="1"/>
          <p:nvPr/>
        </p:nvSpPr>
        <p:spPr>
          <a:xfrm>
            <a:off x="1845578" y="2883595"/>
            <a:ext cx="4471332" cy="369332"/>
          </a:xfrm>
          <a:prstGeom prst="rect">
            <a:avLst/>
          </a:prstGeom>
          <a:noFill/>
        </p:spPr>
        <p:txBody>
          <a:bodyPr wrap="square" rtlCol="0">
            <a:spAutoFit/>
          </a:bodyPr>
          <a:lstStyle/>
          <a:p>
            <a:r>
              <a:rPr lang="en-GB" dirty="0"/>
              <a:t>Will navigate back 1 page</a:t>
            </a:r>
          </a:p>
        </p:txBody>
      </p:sp>
      <p:sp>
        <p:nvSpPr>
          <p:cNvPr id="13" name="TextBox 12">
            <a:extLst>
              <a:ext uri="{FF2B5EF4-FFF2-40B4-BE49-F238E27FC236}">
                <a16:creationId xmlns:a16="http://schemas.microsoft.com/office/drawing/2014/main" id="{A41BEFC5-0184-36DD-0FA2-87C3934A7331}"/>
              </a:ext>
            </a:extLst>
          </p:cNvPr>
          <p:cNvSpPr txBox="1"/>
          <p:nvPr/>
        </p:nvSpPr>
        <p:spPr>
          <a:xfrm>
            <a:off x="830508" y="3477567"/>
            <a:ext cx="7441037" cy="369332"/>
          </a:xfrm>
          <a:prstGeom prst="rect">
            <a:avLst/>
          </a:prstGeom>
          <a:noFill/>
        </p:spPr>
        <p:txBody>
          <a:bodyPr wrap="square" rtlCol="0">
            <a:spAutoFit/>
          </a:bodyPr>
          <a:lstStyle/>
          <a:p>
            <a:r>
              <a:rPr lang="en-GB" dirty="0"/>
              <a:t>Please use the navigation buttons to make your way through the presentation</a:t>
            </a:r>
          </a:p>
        </p:txBody>
      </p:sp>
      <p:sp>
        <p:nvSpPr>
          <p:cNvPr id="15" name="Action Button: Go Forward or Next 14">
            <a:hlinkClick r:id="" action="ppaction://hlinkshowjump?jump=nextslide" highlightClick="1"/>
            <a:extLst>
              <a:ext uri="{FF2B5EF4-FFF2-40B4-BE49-F238E27FC236}">
                <a16:creationId xmlns:a16="http://schemas.microsoft.com/office/drawing/2014/main" id="{D4E07429-E054-F031-886A-47AE4B714EB6}"/>
              </a:ext>
            </a:extLst>
          </p:cNvPr>
          <p:cNvSpPr/>
          <p:nvPr/>
        </p:nvSpPr>
        <p:spPr>
          <a:xfrm>
            <a:off x="10798027" y="5875979"/>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spTree>
    <p:extLst>
      <p:ext uri="{BB962C8B-B14F-4D97-AF65-F5344CB8AC3E}">
        <p14:creationId xmlns:p14="http://schemas.microsoft.com/office/powerpoint/2010/main" val="2527482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73817"/>
            <a:ext cx="8229600" cy="1143000"/>
          </a:xfrm>
        </p:spPr>
        <p:txBody>
          <a:bodyPr/>
          <a:lstStyle/>
          <a:p>
            <a:pPr algn="ctr"/>
            <a:r>
              <a:rPr lang="en-GB" dirty="0"/>
              <a:t>Treatment Machines: Linear Accelerators</a:t>
            </a:r>
          </a:p>
        </p:txBody>
      </p:sp>
      <p:sp>
        <p:nvSpPr>
          <p:cNvPr id="5" name="AutoShape 6" descr="https://www.cvmc.org/sites/default/files/images/services/radiation-oncology-linear-accelerator.jpg"/>
          <p:cNvSpPr>
            <a:spLocks noChangeAspect="1" noChangeArrowheads="1"/>
          </p:cNvSpPr>
          <p:nvPr/>
        </p:nvSpPr>
        <p:spPr bwMode="auto">
          <a:xfrm>
            <a:off x="1555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606" r="13728"/>
          <a:stretch/>
        </p:blipFill>
        <p:spPr bwMode="auto">
          <a:xfrm>
            <a:off x="5591945" y="1196752"/>
            <a:ext cx="5138557" cy="387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56" r="12786"/>
          <a:stretch/>
        </p:blipFill>
        <p:spPr bwMode="auto">
          <a:xfrm>
            <a:off x="1555750" y="1484784"/>
            <a:ext cx="468739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7720E82-1871-9EF4-990F-A372785038FC}"/>
              </a:ext>
            </a:extLst>
          </p:cNvPr>
          <p:cNvSpPr txBox="1"/>
          <p:nvPr/>
        </p:nvSpPr>
        <p:spPr>
          <a:xfrm>
            <a:off x="2867836" y="5219243"/>
            <a:ext cx="64655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In UHNM we use Varian </a:t>
            </a:r>
            <a:r>
              <a:rPr kumimoji="0" lang="en-GB" sz="1800" b="1" i="0" u="none" strike="noStrike" kern="1200" cap="none" spc="0" normalizeH="0" baseline="0" noProof="0" dirty="0" err="1">
                <a:ln>
                  <a:noFill/>
                </a:ln>
                <a:solidFill>
                  <a:prstClr val="black"/>
                </a:solidFill>
                <a:effectLst/>
                <a:uLnTx/>
                <a:uFillTx/>
                <a:latin typeface="Franklin Gothic Book"/>
                <a:ea typeface="+mn-ea"/>
                <a:cs typeface="+mn-cs"/>
              </a:rPr>
              <a:t>Truebeams</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and Varian Halcyons as shown above</a:t>
            </a:r>
          </a:p>
        </p:txBody>
      </p:sp>
      <p:grpSp>
        <p:nvGrpSpPr>
          <p:cNvPr id="8" name="Group 7">
            <a:extLst>
              <a:ext uri="{FF2B5EF4-FFF2-40B4-BE49-F238E27FC236}">
                <a16:creationId xmlns:a16="http://schemas.microsoft.com/office/drawing/2014/main" id="{68060362-056B-A967-336B-5A4D0898473D}"/>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E571C2C7-61D7-28E3-FA94-955D6299747F}"/>
                </a:ext>
              </a:extLst>
            </p:cNvPr>
            <p:cNvGrpSpPr/>
            <p:nvPr/>
          </p:nvGrpSpPr>
          <p:grpSpPr>
            <a:xfrm>
              <a:off x="10890581" y="3960793"/>
              <a:ext cx="939567" cy="1181068"/>
              <a:chOff x="10863742" y="5234731"/>
              <a:chExt cx="939567" cy="1181068"/>
            </a:xfrm>
          </p:grpSpPr>
          <p:sp>
            <p:nvSpPr>
              <p:cNvPr id="11" name="Action Button: Go Home 10">
                <a:hlinkClick r:id="rId4" action="ppaction://hlinksldjump" highlightClick="1"/>
                <a:extLst>
                  <a:ext uri="{FF2B5EF4-FFF2-40B4-BE49-F238E27FC236}">
                    <a16:creationId xmlns:a16="http://schemas.microsoft.com/office/drawing/2014/main" id="{553DBBD6-06E5-7D2C-8DBE-3E9DC76702C3}"/>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3206EA44-DDD2-D85A-C842-BCF70EF19DEB}"/>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06A3D400-168D-A7AA-55AF-3C413668674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42579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3154" y="349663"/>
            <a:ext cx="8229600" cy="1143000"/>
          </a:xfrm>
        </p:spPr>
        <p:txBody>
          <a:bodyPr/>
          <a:lstStyle/>
          <a:p>
            <a:pPr algn="ctr"/>
            <a:r>
              <a:rPr lang="en-GB" dirty="0">
                <a:solidFill>
                  <a:schemeClr val="bg1"/>
                </a:solidFill>
              </a:rPr>
              <a:t>Treatment Machines:</a:t>
            </a:r>
            <a:br>
              <a:rPr lang="en-GB" dirty="0">
                <a:solidFill>
                  <a:schemeClr val="bg1"/>
                </a:solidFill>
              </a:rPr>
            </a:br>
            <a:r>
              <a:rPr lang="en-GB" dirty="0">
                <a:solidFill>
                  <a:schemeClr val="bg1"/>
                </a:solidFill>
              </a:rPr>
              <a:t>Orthovoltage</a:t>
            </a:r>
          </a:p>
        </p:txBody>
      </p:sp>
      <p:sp>
        <p:nvSpPr>
          <p:cNvPr id="5" name="AutoShape 6" descr="https://www.cvmc.org/sites/default/files/images/services/radiation-oncology-linear-accelerator.jpg"/>
          <p:cNvSpPr>
            <a:spLocks noChangeAspect="1" noChangeArrowheads="1"/>
          </p:cNvSpPr>
          <p:nvPr/>
        </p:nvSpPr>
        <p:spPr bwMode="auto">
          <a:xfrm>
            <a:off x="1555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145" y="1493349"/>
            <a:ext cx="5249864" cy="388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DADCF38-4BC8-3395-144C-6CE84D45DF67}"/>
              </a:ext>
            </a:extLst>
          </p:cNvPr>
          <p:cNvSpPr txBox="1"/>
          <p:nvPr/>
        </p:nvSpPr>
        <p:spPr>
          <a:xfrm>
            <a:off x="3034919" y="5525150"/>
            <a:ext cx="61221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Used to treat superficial tumours, generally skin lesions such as basal cell carcinomas.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Uses a lower energy compared to the linear accelerators.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8" name="Group 7">
            <a:extLst>
              <a:ext uri="{FF2B5EF4-FFF2-40B4-BE49-F238E27FC236}">
                <a16:creationId xmlns:a16="http://schemas.microsoft.com/office/drawing/2014/main" id="{8644BD6F-13CA-112F-45F0-18AE8AA463F8}"/>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1644C491-8AD1-E15E-76CB-AF1E193EBCA4}"/>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00284823-9BCD-50A4-2FFB-5634FEFE403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1DF26256-0823-36DC-FA79-8814E9B01603}"/>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A0B6E7FB-E5B6-693B-1135-5BDD011FFF4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318751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pPr algn="ctr"/>
            <a:r>
              <a:rPr lang="en-GB" dirty="0">
                <a:solidFill>
                  <a:schemeClr val="bg1"/>
                </a:solidFill>
              </a:rPr>
              <a:t>Brachytherapy Treatment</a:t>
            </a:r>
          </a:p>
        </p:txBody>
      </p:sp>
      <p:pic>
        <p:nvPicPr>
          <p:cNvPr id="3" name="Picture 3" descr="E:\PRIVATE\ICR\selectron xr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831" y="941705"/>
            <a:ext cx="5760640" cy="4965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4AC751-8B1A-538D-91A1-BDE36E7AEB66}"/>
              </a:ext>
            </a:extLst>
          </p:cNvPr>
          <p:cNvSpPr txBox="1"/>
          <p:nvPr/>
        </p:nvSpPr>
        <p:spPr>
          <a:xfrm>
            <a:off x="3250764" y="6122206"/>
            <a:ext cx="571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Xray showing the insertion of the radioactive sources in a brachytherapy patient</a:t>
            </a:r>
          </a:p>
        </p:txBody>
      </p:sp>
      <p:grpSp>
        <p:nvGrpSpPr>
          <p:cNvPr id="8" name="Group 7">
            <a:extLst>
              <a:ext uri="{FF2B5EF4-FFF2-40B4-BE49-F238E27FC236}">
                <a16:creationId xmlns:a16="http://schemas.microsoft.com/office/drawing/2014/main" id="{B596021D-06F5-30E4-5956-52D34B529AB0}"/>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EC27E896-644B-EBB3-755F-E8D099718909}"/>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60174A1B-1FBE-917A-1DBD-D89858BE0979}"/>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7AE43EE6-2578-201E-C044-322F382BBA8A}"/>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B79063B2-0C38-152A-AA30-610A80562C1B}"/>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6645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5923" y="2931"/>
            <a:ext cx="8229600" cy="1143000"/>
          </a:xfrm>
        </p:spPr>
        <p:txBody>
          <a:bodyPr/>
          <a:lstStyle/>
          <a:p>
            <a:pPr algn="ctr"/>
            <a:r>
              <a:rPr lang="en-GB" dirty="0">
                <a:solidFill>
                  <a:schemeClr val="bg1"/>
                </a:solidFill>
              </a:rPr>
              <a:t>Brachytherapy Treatment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408" t="-3390" r="-142" b="3390"/>
          <a:stretch/>
        </p:blipFill>
        <p:spPr bwMode="auto">
          <a:xfrm>
            <a:off x="3591331" y="727014"/>
            <a:ext cx="5002376"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5D804F0-50BF-A4C0-183F-D6F2100473EC}"/>
              </a:ext>
            </a:extLst>
          </p:cNvPr>
          <p:cNvSpPr txBox="1"/>
          <p:nvPr/>
        </p:nvSpPr>
        <p:spPr>
          <a:xfrm>
            <a:off x="3564344" y="6210464"/>
            <a:ext cx="5072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CT scan slice with the dose surrounding it showing where the dose should fall</a:t>
            </a:r>
          </a:p>
        </p:txBody>
      </p:sp>
      <p:grpSp>
        <p:nvGrpSpPr>
          <p:cNvPr id="10" name="Group 9">
            <a:extLst>
              <a:ext uri="{FF2B5EF4-FFF2-40B4-BE49-F238E27FC236}">
                <a16:creationId xmlns:a16="http://schemas.microsoft.com/office/drawing/2014/main" id="{DF2C1CBF-890B-F531-9C31-C8757D68BCD2}"/>
              </a:ext>
            </a:extLst>
          </p:cNvPr>
          <p:cNvGrpSpPr/>
          <p:nvPr/>
        </p:nvGrpSpPr>
        <p:grpSpPr>
          <a:xfrm>
            <a:off x="10944902" y="4633948"/>
            <a:ext cx="939567" cy="1800169"/>
            <a:chOff x="10890581" y="3960793"/>
            <a:chExt cx="939567" cy="1800169"/>
          </a:xfrm>
        </p:grpSpPr>
        <p:grpSp>
          <p:nvGrpSpPr>
            <p:cNvPr id="11" name="Group 10">
              <a:extLst>
                <a:ext uri="{FF2B5EF4-FFF2-40B4-BE49-F238E27FC236}">
                  <a16:creationId xmlns:a16="http://schemas.microsoft.com/office/drawing/2014/main" id="{F9C0A740-6F0A-C81E-2D89-266ABA421585}"/>
                </a:ext>
              </a:extLst>
            </p:cNvPr>
            <p:cNvGrpSpPr/>
            <p:nvPr/>
          </p:nvGrpSpPr>
          <p:grpSpPr>
            <a:xfrm>
              <a:off x="10890581" y="3960793"/>
              <a:ext cx="939567" cy="1181068"/>
              <a:chOff x="10863742" y="5234731"/>
              <a:chExt cx="939567" cy="1181068"/>
            </a:xfrm>
          </p:grpSpPr>
          <p:sp>
            <p:nvSpPr>
              <p:cNvPr id="13" name="Action Button: Go Home 12">
                <a:hlinkClick r:id="rId3" action="ppaction://hlinksldjump" highlightClick="1"/>
                <a:extLst>
                  <a:ext uri="{FF2B5EF4-FFF2-40B4-BE49-F238E27FC236}">
                    <a16:creationId xmlns:a16="http://schemas.microsoft.com/office/drawing/2014/main" id="{390F3B50-71D2-C84A-57D6-2BF6B9ECD8F6}"/>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DE24AFA3-85C8-8CD6-BBCF-F1A962C03D3B}"/>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2" name="Action Button: Go Back or Previous 11">
              <a:hlinkClick r:id="" action="ppaction://hlinkshowjump?jump=previousslide" highlightClick="1"/>
              <a:extLst>
                <a:ext uri="{FF2B5EF4-FFF2-40B4-BE49-F238E27FC236}">
                  <a16:creationId xmlns:a16="http://schemas.microsoft.com/office/drawing/2014/main" id="{49860D0B-85DB-A9E0-EB40-B980F9CA313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98450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7538" y="2931"/>
            <a:ext cx="8229600" cy="1143000"/>
          </a:xfrm>
        </p:spPr>
        <p:txBody>
          <a:bodyPr/>
          <a:lstStyle/>
          <a:p>
            <a:pPr algn="ctr"/>
            <a:r>
              <a:rPr lang="en-GB" dirty="0">
                <a:solidFill>
                  <a:schemeClr val="bg1"/>
                </a:solidFill>
              </a:rPr>
              <a:t>GENESISCARE – RADIOTHERAPY EXPLAINED</a:t>
            </a:r>
          </a:p>
        </p:txBody>
      </p:sp>
      <p:pic>
        <p:nvPicPr>
          <p:cNvPr id="4" name="Online Media 3" title="GenesisCare - radiotherapy explained">
            <a:hlinkClick r:id="" action="ppaction://media"/>
            <a:extLst>
              <a:ext uri="{FF2B5EF4-FFF2-40B4-BE49-F238E27FC236}">
                <a16:creationId xmlns:a16="http://schemas.microsoft.com/office/drawing/2014/main" id="{9093EE42-5568-AE14-7535-5E4201E57E3E}"/>
              </a:ext>
            </a:extLst>
          </p:cNvPr>
          <p:cNvPicPr>
            <a:picLocks noRot="1" noChangeAspect="1"/>
          </p:cNvPicPr>
          <p:nvPr>
            <a:videoFile r:link="rId1"/>
          </p:nvPr>
        </p:nvPicPr>
        <p:blipFill>
          <a:blip r:embed="rId3"/>
          <a:stretch>
            <a:fillRect/>
          </a:stretch>
        </p:blipFill>
        <p:spPr>
          <a:xfrm>
            <a:off x="2688707" y="1231271"/>
            <a:ext cx="6441566" cy="3639493"/>
          </a:xfrm>
          <a:prstGeom prst="rect">
            <a:avLst/>
          </a:prstGeom>
        </p:spPr>
      </p:pic>
      <p:sp>
        <p:nvSpPr>
          <p:cNvPr id="11" name="Action Button: Go Home 10">
            <a:hlinkClick r:id="rId4" action="ppaction://hlinksldjump" highlightClick="1"/>
            <a:extLst>
              <a:ext uri="{FF2B5EF4-FFF2-40B4-BE49-F238E27FC236}">
                <a16:creationId xmlns:a16="http://schemas.microsoft.com/office/drawing/2014/main" id="{348B3143-3637-1DAE-01C5-2DCF96507BB3}"/>
              </a:ext>
            </a:extLst>
          </p:cNvPr>
          <p:cNvSpPr/>
          <p:nvPr/>
        </p:nvSpPr>
        <p:spPr>
          <a:xfrm>
            <a:off x="10953955" y="4452879"/>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735EC865-D2FA-EC21-DF8F-2549B2DA5EF3}"/>
              </a:ext>
            </a:extLst>
          </p:cNvPr>
          <p:cNvSpPr/>
          <p:nvPr/>
        </p:nvSpPr>
        <p:spPr>
          <a:xfrm>
            <a:off x="10953956" y="517376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Tree>
    <p:extLst>
      <p:ext uri="{BB962C8B-B14F-4D97-AF65-F5344CB8AC3E}">
        <p14:creationId xmlns:p14="http://schemas.microsoft.com/office/powerpoint/2010/main" val="2247504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22E4-DF47-EDA8-F3B3-BDB5785C846F}"/>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a:t>
            </a:r>
          </a:p>
        </p:txBody>
      </p:sp>
      <p:sp>
        <p:nvSpPr>
          <p:cNvPr id="4" name="Content Placeholder 3">
            <a:extLst>
              <a:ext uri="{FF2B5EF4-FFF2-40B4-BE49-F238E27FC236}">
                <a16:creationId xmlns:a16="http://schemas.microsoft.com/office/drawing/2014/main" id="{9CFDE982-B6DA-7C85-2A71-B8B2ED3C7DAF}"/>
              </a:ext>
            </a:extLst>
          </p:cNvPr>
          <p:cNvSpPr>
            <a:spLocks noGrp="1"/>
          </p:cNvSpPr>
          <p:nvPr>
            <p:ph sz="half" idx="4294967295"/>
          </p:nvPr>
        </p:nvSpPr>
        <p:spPr>
          <a:xfrm>
            <a:off x="7498715" y="2312988"/>
            <a:ext cx="5191125" cy="1704975"/>
          </a:xfrm>
        </p:spPr>
        <p:txBody>
          <a:bodyPr vert="horz" lIns="91440" tIns="45720" rIns="91440" bIns="45720" rtlCol="0" anchor="t">
            <a:normAutofit fontScale="92500" lnSpcReduction="10000"/>
          </a:bodyPr>
          <a:lstStyle/>
          <a:p>
            <a:pPr>
              <a:buChar char="•"/>
            </a:pPr>
            <a:r>
              <a:rPr lang="en-GB" sz="1800" b="1" dirty="0">
                <a:latin typeface="Franklin Gothic Book"/>
              </a:rPr>
              <a:t>Henri Becquerel (Left) discovered </a:t>
            </a:r>
            <a:r>
              <a:rPr lang="en-GB" sz="1800" dirty="0">
                <a:latin typeface="Franklin Gothic Book"/>
              </a:rPr>
              <a:t>radioactivity</a:t>
            </a:r>
            <a:endParaRPr lang="en-US"/>
          </a:p>
          <a:p>
            <a:r>
              <a:rPr lang="en-GB" sz="1800" dirty="0">
                <a:latin typeface="Franklin Gothic Book"/>
              </a:rPr>
              <a:t>      </a:t>
            </a:r>
            <a:r>
              <a:rPr lang="en-GB" sz="1800" b="1" dirty="0">
                <a:latin typeface="Franklin Gothic Book"/>
              </a:rPr>
              <a:t>Wilhelm Rontgen (middle) discovered X </a:t>
            </a:r>
            <a:r>
              <a:rPr lang="en-GB" sz="1800" dirty="0">
                <a:latin typeface="Franklin Gothic Book"/>
              </a:rPr>
              <a:t>rays in</a:t>
            </a:r>
          </a:p>
          <a:p>
            <a:r>
              <a:rPr lang="en-GB" sz="1800" dirty="0">
                <a:latin typeface="Franklin Gothic Book"/>
              </a:rPr>
              <a:t>      1895</a:t>
            </a:r>
            <a:endParaRPr lang="en-GB" dirty="0"/>
          </a:p>
          <a:p>
            <a:pPr>
              <a:buChar char="•"/>
            </a:pPr>
            <a:r>
              <a:rPr lang="en-GB" sz="1800" b="1" dirty="0">
                <a:latin typeface="Franklin Gothic Book"/>
              </a:rPr>
              <a:t>Marie and Pierre Curie (Right) discover radium </a:t>
            </a:r>
            <a:r>
              <a:rPr lang="en-GB" sz="1800" dirty="0">
                <a:latin typeface="Franklin Gothic Book"/>
              </a:rPr>
              <a:t> </a:t>
            </a:r>
            <a:endParaRPr lang="en-GB" dirty="0">
              <a:latin typeface="Franklin Gothic Book"/>
              <a:ea typeface="Calibri" panose="020F0502020204030204"/>
              <a:cs typeface="Calibri" panose="020F0502020204030204"/>
            </a:endParaRPr>
          </a:p>
          <a:p>
            <a:r>
              <a:rPr lang="en-GB" sz="1800" dirty="0">
                <a:latin typeface="Franklin Gothic Book"/>
              </a:rPr>
              <a:t>      </a:t>
            </a:r>
            <a:r>
              <a:rPr lang="en-GB" sz="1800" b="1" dirty="0">
                <a:latin typeface="Franklin Gothic Book"/>
              </a:rPr>
              <a:t>as a radioactive source in 1898.</a:t>
            </a:r>
            <a:endParaRPr lang="en-GB" dirty="0">
              <a:ea typeface="Calibri" panose="020F0502020204030204"/>
              <a:cs typeface="Calibri" panose="020F0502020204030204"/>
            </a:endParaRPr>
          </a:p>
        </p:txBody>
      </p:sp>
      <p:pic>
        <p:nvPicPr>
          <p:cNvPr id="2050" name="Picture 2" descr="Henri Becquerel | French Physicist &amp; Radioactivity Pioneer | Britannica">
            <a:extLst>
              <a:ext uri="{FF2B5EF4-FFF2-40B4-BE49-F238E27FC236}">
                <a16:creationId xmlns:a16="http://schemas.microsoft.com/office/drawing/2014/main" id="{A4A416A3-995A-F161-35B5-87F32018B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31" y="1618238"/>
            <a:ext cx="2304213" cy="30881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lhelm Röntgen - Wikipedia">
            <a:extLst>
              <a:ext uri="{FF2B5EF4-FFF2-40B4-BE49-F238E27FC236}">
                <a16:creationId xmlns:a16="http://schemas.microsoft.com/office/drawing/2014/main" id="{35A007B6-8A60-61A0-75F7-D9F91289B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838" y="1618237"/>
            <a:ext cx="2193202" cy="30867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bel Prize - Take a look at this wedding photo from 26 July 1895 of the  most renowned couple in the history of the Nobel Prize: Marie and Pierre  Curie – co-recipients">
            <a:extLst>
              <a:ext uri="{FF2B5EF4-FFF2-40B4-BE49-F238E27FC236}">
                <a16:creationId xmlns:a16="http://schemas.microsoft.com/office/drawing/2014/main" id="{D912E163-4CBE-3185-67F4-B56DE9A1C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116" y="1618236"/>
            <a:ext cx="2332993" cy="308672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4F071E7-48BE-45C0-B316-E7324AC9CDB7}"/>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BD5DE896-460F-B110-42CE-F5F2DB03215C}"/>
                </a:ext>
              </a:extLst>
            </p:cNvPr>
            <p:cNvGrpSpPr/>
            <p:nvPr/>
          </p:nvGrpSpPr>
          <p:grpSpPr>
            <a:xfrm>
              <a:off x="10890581" y="3960793"/>
              <a:ext cx="939567" cy="1181068"/>
              <a:chOff x="10863742" y="5234731"/>
              <a:chExt cx="939567" cy="1181068"/>
            </a:xfrm>
          </p:grpSpPr>
          <p:sp>
            <p:nvSpPr>
              <p:cNvPr id="10" name="Action Button: Go Home 9">
                <a:hlinkClick r:id="rId5" action="ppaction://hlinksldjump" highlightClick="1"/>
                <a:extLst>
                  <a:ext uri="{FF2B5EF4-FFF2-40B4-BE49-F238E27FC236}">
                    <a16:creationId xmlns:a16="http://schemas.microsoft.com/office/drawing/2014/main" id="{1AC79FEF-8411-5536-3B98-933F9B9ECB2C}"/>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C7375AEA-9929-FA6C-D263-B20EF6340CA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E28D14AA-9B48-0904-B44B-BCEA4525820D}"/>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4134341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7238-AA00-9849-C8F8-98227A7DD268}"/>
              </a:ext>
            </a:extLst>
          </p:cNvPr>
          <p:cNvSpPr>
            <a:spLocks noGrp="1"/>
          </p:cNvSpPr>
          <p:nvPr>
            <p:ph type="title" idx="4294967295"/>
          </p:nvPr>
        </p:nvSpPr>
        <p:spPr>
          <a:xfrm>
            <a:off x="840154" y="3663"/>
            <a:ext cx="10515600" cy="1325563"/>
          </a:xfrm>
        </p:spPr>
        <p:txBody>
          <a:bodyPr/>
          <a:lstStyle/>
          <a:p>
            <a:pPr algn="ctr"/>
            <a:r>
              <a:rPr lang="en-GB" sz="2800" dirty="0">
                <a:solidFill>
                  <a:schemeClr val="bg1"/>
                </a:solidFill>
                <a:latin typeface="Franklin Gothic Medium"/>
              </a:rPr>
              <a:t>What is radioactivity?</a:t>
            </a:r>
          </a:p>
        </p:txBody>
      </p:sp>
      <p:sp>
        <p:nvSpPr>
          <p:cNvPr id="3" name="Content Placeholder 2">
            <a:extLst>
              <a:ext uri="{FF2B5EF4-FFF2-40B4-BE49-F238E27FC236}">
                <a16:creationId xmlns:a16="http://schemas.microsoft.com/office/drawing/2014/main" id="{136A12EE-3C47-B445-0882-D2B3EB18082A}"/>
              </a:ext>
            </a:extLst>
          </p:cNvPr>
          <p:cNvSpPr>
            <a:spLocks noGrp="1"/>
          </p:cNvSpPr>
          <p:nvPr>
            <p:ph sz="half" idx="4294967295"/>
          </p:nvPr>
        </p:nvSpPr>
        <p:spPr>
          <a:xfrm>
            <a:off x="0" y="1825625"/>
            <a:ext cx="4602163" cy="4351338"/>
          </a:xfrm>
        </p:spPr>
        <p:txBody>
          <a:bodyPr vert="horz" lIns="91440" tIns="45720" rIns="91440" bIns="45720" rtlCol="0" anchor="t">
            <a:normAutofit/>
          </a:bodyPr>
          <a:lstStyle/>
          <a:p>
            <a:r>
              <a:rPr lang="en-GB" sz="1800" dirty="0">
                <a:latin typeface="Franklin Gothic Book"/>
              </a:rPr>
              <a:t>      </a:t>
            </a:r>
            <a:r>
              <a:rPr lang="en-GB" sz="1800" b="1" dirty="0">
                <a:latin typeface="Franklin Gothic Book"/>
              </a:rPr>
              <a:t>Is the emission of ionizing radiation or particles caused by spontaneous disintegration of atomic nuclei.</a:t>
            </a:r>
            <a:r>
              <a:rPr lang="en-GB" b="1" dirty="0"/>
              <a:t> </a:t>
            </a:r>
          </a:p>
        </p:txBody>
      </p:sp>
      <p:pic>
        <p:nvPicPr>
          <p:cNvPr id="5" name="Content Placeholder 4">
            <a:extLst>
              <a:ext uri="{FF2B5EF4-FFF2-40B4-BE49-F238E27FC236}">
                <a16:creationId xmlns:a16="http://schemas.microsoft.com/office/drawing/2014/main" id="{55B06028-6D87-7400-A459-86088C7D4658}"/>
              </a:ext>
            </a:extLst>
          </p:cNvPr>
          <p:cNvPicPr>
            <a:picLocks noGrp="1" noChangeAspect="1"/>
          </p:cNvPicPr>
          <p:nvPr>
            <p:ph sz="half" idx="4294967295"/>
          </p:nvPr>
        </p:nvPicPr>
        <p:blipFill>
          <a:blip r:embed="rId2"/>
          <a:stretch>
            <a:fillRect/>
          </a:stretch>
        </p:blipFill>
        <p:spPr>
          <a:xfrm>
            <a:off x="7010400" y="1662113"/>
            <a:ext cx="5181600" cy="3525837"/>
          </a:xfrm>
          <a:prstGeom prst="rect">
            <a:avLst/>
          </a:prstGeom>
        </p:spPr>
      </p:pic>
      <p:grpSp>
        <p:nvGrpSpPr>
          <p:cNvPr id="8" name="Group 7">
            <a:extLst>
              <a:ext uri="{FF2B5EF4-FFF2-40B4-BE49-F238E27FC236}">
                <a16:creationId xmlns:a16="http://schemas.microsoft.com/office/drawing/2014/main" id="{089E2E02-5DD5-B521-E82E-AEA9BE6CD6B9}"/>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720EFF39-D32E-5439-1D6E-FCBD8E54B68C}"/>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9C5FF27F-A1A1-98BC-FC91-683E822812A7}"/>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7E59CA0A-2F6C-AF12-F540-D53D5997DEDA}"/>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F728BE0F-5869-002B-305E-22D9823134B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799896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6244-CE26-1F46-F00C-A460B1D2C83D}"/>
              </a:ext>
            </a:extLst>
          </p:cNvPr>
          <p:cNvSpPr>
            <a:spLocks noGrp="1"/>
          </p:cNvSpPr>
          <p:nvPr>
            <p:ph type="title" idx="4294967295"/>
          </p:nvPr>
        </p:nvSpPr>
        <p:spPr>
          <a:xfrm>
            <a:off x="840154" y="3663"/>
            <a:ext cx="10515600" cy="1325563"/>
          </a:xfrm>
        </p:spPr>
        <p:txBody>
          <a:bodyPr>
            <a:normAutofit/>
          </a:bodyPr>
          <a:lstStyle/>
          <a:p>
            <a:pPr algn="ctr"/>
            <a:r>
              <a:rPr lang="en-GB" sz="2800" dirty="0">
                <a:latin typeface="Franklin Gothic Medium"/>
              </a:rPr>
              <a:t>Types of radiation</a:t>
            </a:r>
          </a:p>
        </p:txBody>
      </p:sp>
      <p:sp>
        <p:nvSpPr>
          <p:cNvPr id="5" name="TextBox 4">
            <a:extLst>
              <a:ext uri="{FF2B5EF4-FFF2-40B4-BE49-F238E27FC236}">
                <a16:creationId xmlns:a16="http://schemas.microsoft.com/office/drawing/2014/main" id="{8876C178-D6A2-A5C5-D797-C91D659F179B}"/>
              </a:ext>
            </a:extLst>
          </p:cNvPr>
          <p:cNvSpPr txBox="1"/>
          <p:nvPr/>
        </p:nvSpPr>
        <p:spPr>
          <a:xfrm>
            <a:off x="7578681" y="1995747"/>
            <a:ext cx="4091709" cy="25853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Different types of radiation have different penetrating properties and carry a different amount of energy.</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u="none" strike="noStrike" kern="1200" cap="none" spc="0" normalizeH="0" baseline="0" noProof="0" dirty="0">
              <a:ln>
                <a:noFill/>
              </a:ln>
              <a:solidFill>
                <a:prstClr val="black"/>
              </a:solidFill>
              <a:effectLst/>
              <a:uLnTx/>
              <a:uFillTx/>
              <a:latin typeface="Franklin Gothic Book"/>
            </a:endParaRPr>
          </a:p>
          <a:p>
            <a:pPr>
              <a:defRPr/>
            </a:pPr>
            <a:r>
              <a:rPr kumimoji="0" lang="en-GB" sz="1800" b="1" i="0" u="none" strike="noStrike" kern="1200" cap="none" spc="0" normalizeH="0" baseline="0" noProof="0" dirty="0">
                <a:ln>
                  <a:noFill/>
                </a:ln>
                <a:solidFill>
                  <a:prstClr val="black"/>
                </a:solidFill>
                <a:effectLst/>
                <a:uLnTx/>
                <a:uFillTx/>
                <a:latin typeface="Franklin Gothic Book"/>
              </a:rPr>
              <a:t>In radiotherapy we use photons to treat. These can be referred to as high energy</a:t>
            </a:r>
            <a:r>
              <a:rPr lang="en-GB" b="1" dirty="0">
                <a:solidFill>
                  <a:prstClr val="black"/>
                </a:solidFill>
                <a:latin typeface="Franklin Gothic Book"/>
              </a:rPr>
              <a:t>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x-rays, this term is used for photons because they have been generated from electrons.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9C55238E-2837-3A56-87D5-DBE461A5639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81F34523-6422-88D8-0CA7-66511D7C3278}"/>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884E2AD1-DD37-5EC7-704F-4882B8386970}"/>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5C99D4BB-8D1C-E9BA-0ED5-1EF837EC1C7D}"/>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D3B0EB6E-B5F5-A33A-EF9D-D58E42576B9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grpSp>
        <p:nvGrpSpPr>
          <p:cNvPr id="20" name="Group 19">
            <a:extLst>
              <a:ext uri="{FF2B5EF4-FFF2-40B4-BE49-F238E27FC236}">
                <a16:creationId xmlns:a16="http://schemas.microsoft.com/office/drawing/2014/main" id="{BB576E4E-CDD3-12D8-607A-0FDEEDCB01AC}"/>
              </a:ext>
            </a:extLst>
          </p:cNvPr>
          <p:cNvGrpSpPr/>
          <p:nvPr/>
        </p:nvGrpSpPr>
        <p:grpSpPr>
          <a:xfrm>
            <a:off x="241885" y="2552751"/>
            <a:ext cx="1149789" cy="461438"/>
            <a:chOff x="208231" y="1964276"/>
            <a:chExt cx="1149789" cy="461438"/>
          </a:xfrm>
        </p:grpSpPr>
        <p:sp>
          <p:nvSpPr>
            <p:cNvPr id="14" name="TextBox 13">
              <a:extLst>
                <a:ext uri="{FF2B5EF4-FFF2-40B4-BE49-F238E27FC236}">
                  <a16:creationId xmlns:a16="http://schemas.microsoft.com/office/drawing/2014/main" id="{5F7E7E1A-0DA5-6257-F17B-72EF9352EF62}"/>
                </a:ext>
              </a:extLst>
            </p:cNvPr>
            <p:cNvSpPr txBox="1"/>
            <p:nvPr/>
          </p:nvSpPr>
          <p:spPr>
            <a:xfrm>
              <a:off x="208231" y="2064190"/>
              <a:ext cx="814812" cy="261610"/>
            </a:xfrm>
            <a:prstGeom prst="rect">
              <a:avLst/>
            </a:prstGeom>
            <a:noFill/>
          </p:spPr>
          <p:txBody>
            <a:bodyPr wrap="square" rtlCol="0">
              <a:spAutoFit/>
            </a:bodyPr>
            <a:lstStyle/>
            <a:p>
              <a:r>
                <a:rPr lang="en-GB" sz="1100" dirty="0"/>
                <a:t>Alpha Rays</a:t>
              </a:r>
            </a:p>
          </p:txBody>
        </p:sp>
        <p:pic>
          <p:nvPicPr>
            <p:cNvPr id="16" name="Picture 15">
              <a:extLst>
                <a:ext uri="{FF2B5EF4-FFF2-40B4-BE49-F238E27FC236}">
                  <a16:creationId xmlns:a16="http://schemas.microsoft.com/office/drawing/2014/main" id="{CC7F8C3D-B376-2B42-2ED9-93EB5E55E39F}"/>
                </a:ext>
              </a:extLst>
            </p:cNvPr>
            <p:cNvPicPr>
              <a:picLocks noChangeAspect="1"/>
            </p:cNvPicPr>
            <p:nvPr/>
          </p:nvPicPr>
          <p:blipFill>
            <a:blip r:embed="rId3"/>
            <a:stretch>
              <a:fillRect/>
            </a:stretch>
          </p:blipFill>
          <p:spPr>
            <a:xfrm>
              <a:off x="905630" y="1964276"/>
              <a:ext cx="452390" cy="461438"/>
            </a:xfrm>
            <a:prstGeom prst="rect">
              <a:avLst/>
            </a:prstGeom>
          </p:spPr>
        </p:pic>
      </p:grpSp>
      <p:grpSp>
        <p:nvGrpSpPr>
          <p:cNvPr id="21" name="Group 20">
            <a:extLst>
              <a:ext uri="{FF2B5EF4-FFF2-40B4-BE49-F238E27FC236}">
                <a16:creationId xmlns:a16="http://schemas.microsoft.com/office/drawing/2014/main" id="{89C8E4DC-F641-8257-7D02-C0737E8EFC1A}"/>
              </a:ext>
            </a:extLst>
          </p:cNvPr>
          <p:cNvGrpSpPr/>
          <p:nvPr/>
        </p:nvGrpSpPr>
        <p:grpSpPr>
          <a:xfrm>
            <a:off x="241885" y="3121089"/>
            <a:ext cx="1087831" cy="333375"/>
            <a:chOff x="208231" y="2532614"/>
            <a:chExt cx="1087831" cy="333375"/>
          </a:xfrm>
        </p:grpSpPr>
        <p:sp>
          <p:nvSpPr>
            <p:cNvPr id="17" name="TextBox 16">
              <a:extLst>
                <a:ext uri="{FF2B5EF4-FFF2-40B4-BE49-F238E27FC236}">
                  <a16:creationId xmlns:a16="http://schemas.microsoft.com/office/drawing/2014/main" id="{13431C8E-FC68-7A7D-D750-5C3F278D38EB}"/>
                </a:ext>
              </a:extLst>
            </p:cNvPr>
            <p:cNvSpPr txBox="1"/>
            <p:nvPr/>
          </p:nvSpPr>
          <p:spPr>
            <a:xfrm>
              <a:off x="208231" y="2568497"/>
              <a:ext cx="814812" cy="261610"/>
            </a:xfrm>
            <a:prstGeom prst="rect">
              <a:avLst/>
            </a:prstGeom>
            <a:noFill/>
          </p:spPr>
          <p:txBody>
            <a:bodyPr wrap="square" rtlCol="0">
              <a:spAutoFit/>
            </a:bodyPr>
            <a:lstStyle/>
            <a:p>
              <a:r>
                <a:rPr lang="en-GB" sz="1100" dirty="0"/>
                <a:t>Beta Rays</a:t>
              </a:r>
            </a:p>
          </p:txBody>
        </p:sp>
        <p:pic>
          <p:nvPicPr>
            <p:cNvPr id="19" name="Picture 18">
              <a:extLst>
                <a:ext uri="{FF2B5EF4-FFF2-40B4-BE49-F238E27FC236}">
                  <a16:creationId xmlns:a16="http://schemas.microsoft.com/office/drawing/2014/main" id="{0ED2E050-5878-53D3-7C00-71292EBC60E1}"/>
                </a:ext>
              </a:extLst>
            </p:cNvPr>
            <p:cNvPicPr>
              <a:picLocks noChangeAspect="1"/>
            </p:cNvPicPr>
            <p:nvPr/>
          </p:nvPicPr>
          <p:blipFill>
            <a:blip r:embed="rId4"/>
            <a:stretch>
              <a:fillRect/>
            </a:stretch>
          </p:blipFill>
          <p:spPr>
            <a:xfrm>
              <a:off x="962687" y="2532614"/>
              <a:ext cx="333375" cy="333375"/>
            </a:xfrm>
            <a:prstGeom prst="rect">
              <a:avLst/>
            </a:prstGeom>
          </p:spPr>
        </p:pic>
      </p:grpSp>
      <p:grpSp>
        <p:nvGrpSpPr>
          <p:cNvPr id="29" name="Group 28">
            <a:extLst>
              <a:ext uri="{FF2B5EF4-FFF2-40B4-BE49-F238E27FC236}">
                <a16:creationId xmlns:a16="http://schemas.microsoft.com/office/drawing/2014/main" id="{964DA93B-7BE7-0F7D-EF21-06EF517C9C21}"/>
              </a:ext>
            </a:extLst>
          </p:cNvPr>
          <p:cNvGrpSpPr/>
          <p:nvPr/>
        </p:nvGrpSpPr>
        <p:grpSpPr>
          <a:xfrm>
            <a:off x="125575" y="3661279"/>
            <a:ext cx="1266099" cy="434517"/>
            <a:chOff x="125575" y="3661279"/>
            <a:chExt cx="1266099" cy="434517"/>
          </a:xfrm>
        </p:grpSpPr>
        <p:sp>
          <p:nvSpPr>
            <p:cNvPr id="22" name="TextBox 21">
              <a:extLst>
                <a:ext uri="{FF2B5EF4-FFF2-40B4-BE49-F238E27FC236}">
                  <a16:creationId xmlns:a16="http://schemas.microsoft.com/office/drawing/2014/main" id="{CE95AEA2-3D12-D8C2-3E27-DD3A95BE3BE4}"/>
                </a:ext>
              </a:extLst>
            </p:cNvPr>
            <p:cNvSpPr txBox="1"/>
            <p:nvPr/>
          </p:nvSpPr>
          <p:spPr>
            <a:xfrm>
              <a:off x="125575" y="3661279"/>
              <a:ext cx="944119" cy="430887"/>
            </a:xfrm>
            <a:prstGeom prst="rect">
              <a:avLst/>
            </a:prstGeom>
            <a:noFill/>
          </p:spPr>
          <p:txBody>
            <a:bodyPr wrap="square" rtlCol="0">
              <a:spAutoFit/>
            </a:bodyPr>
            <a:lstStyle/>
            <a:p>
              <a:pPr algn="ctr"/>
              <a:r>
                <a:rPr lang="en-GB" sz="1100" dirty="0"/>
                <a:t>X Rays</a:t>
              </a:r>
            </a:p>
            <a:p>
              <a:pPr algn="ctr"/>
              <a:r>
                <a:rPr lang="en-GB" sz="1100" dirty="0"/>
                <a:t>Gamma Rays</a:t>
              </a:r>
            </a:p>
          </p:txBody>
        </p:sp>
        <p:pic>
          <p:nvPicPr>
            <p:cNvPr id="25" name="Picture 24">
              <a:extLst>
                <a:ext uri="{FF2B5EF4-FFF2-40B4-BE49-F238E27FC236}">
                  <a16:creationId xmlns:a16="http://schemas.microsoft.com/office/drawing/2014/main" id="{258C5633-6EB0-A676-CB94-5B81D8F22BAA}"/>
                </a:ext>
              </a:extLst>
            </p:cNvPr>
            <p:cNvPicPr>
              <a:picLocks noChangeAspect="1"/>
            </p:cNvPicPr>
            <p:nvPr/>
          </p:nvPicPr>
          <p:blipFill>
            <a:blip r:embed="rId5"/>
            <a:stretch>
              <a:fillRect/>
            </a:stretch>
          </p:blipFill>
          <p:spPr>
            <a:xfrm>
              <a:off x="1001149" y="3724321"/>
              <a:ext cx="390525" cy="371475"/>
            </a:xfrm>
            <a:prstGeom prst="rect">
              <a:avLst/>
            </a:prstGeom>
          </p:spPr>
        </p:pic>
      </p:grpSp>
      <p:grpSp>
        <p:nvGrpSpPr>
          <p:cNvPr id="28" name="Group 27">
            <a:extLst>
              <a:ext uri="{FF2B5EF4-FFF2-40B4-BE49-F238E27FC236}">
                <a16:creationId xmlns:a16="http://schemas.microsoft.com/office/drawing/2014/main" id="{2E3DA8A8-5C61-58D4-BE24-AF62BB7A1809}"/>
              </a:ext>
            </a:extLst>
          </p:cNvPr>
          <p:cNvGrpSpPr/>
          <p:nvPr/>
        </p:nvGrpSpPr>
        <p:grpSpPr>
          <a:xfrm>
            <a:off x="125575" y="4298981"/>
            <a:ext cx="1251294" cy="390525"/>
            <a:chOff x="125575" y="4298981"/>
            <a:chExt cx="1251294" cy="390525"/>
          </a:xfrm>
        </p:grpSpPr>
        <p:sp>
          <p:nvSpPr>
            <p:cNvPr id="23" name="TextBox 22">
              <a:extLst>
                <a:ext uri="{FF2B5EF4-FFF2-40B4-BE49-F238E27FC236}">
                  <a16:creationId xmlns:a16="http://schemas.microsoft.com/office/drawing/2014/main" id="{4AC55F4D-697F-EA52-E8D6-0228BFEBACEC}"/>
                </a:ext>
              </a:extLst>
            </p:cNvPr>
            <p:cNvSpPr txBox="1"/>
            <p:nvPr/>
          </p:nvSpPr>
          <p:spPr>
            <a:xfrm>
              <a:off x="125575" y="4298981"/>
              <a:ext cx="1025430" cy="261610"/>
            </a:xfrm>
            <a:prstGeom prst="rect">
              <a:avLst/>
            </a:prstGeom>
            <a:noFill/>
          </p:spPr>
          <p:txBody>
            <a:bodyPr wrap="square" rtlCol="0">
              <a:spAutoFit/>
            </a:bodyPr>
            <a:lstStyle/>
            <a:p>
              <a:r>
                <a:rPr lang="en-GB" sz="1100" dirty="0"/>
                <a:t>Neutron Rays</a:t>
              </a:r>
            </a:p>
          </p:txBody>
        </p:sp>
        <p:pic>
          <p:nvPicPr>
            <p:cNvPr id="27" name="Picture 26">
              <a:extLst>
                <a:ext uri="{FF2B5EF4-FFF2-40B4-BE49-F238E27FC236}">
                  <a16:creationId xmlns:a16="http://schemas.microsoft.com/office/drawing/2014/main" id="{EBC088E1-41A9-D22C-8C19-D4A72F5256EB}"/>
                </a:ext>
              </a:extLst>
            </p:cNvPr>
            <p:cNvPicPr>
              <a:picLocks noChangeAspect="1"/>
            </p:cNvPicPr>
            <p:nvPr/>
          </p:nvPicPr>
          <p:blipFill>
            <a:blip r:embed="rId6"/>
            <a:stretch>
              <a:fillRect/>
            </a:stretch>
          </p:blipFill>
          <p:spPr>
            <a:xfrm>
              <a:off x="1005394" y="4298981"/>
              <a:ext cx="371475" cy="390525"/>
            </a:xfrm>
            <a:prstGeom prst="rect">
              <a:avLst/>
            </a:prstGeom>
          </p:spPr>
        </p:pic>
      </p:grpSp>
      <p:pic>
        <p:nvPicPr>
          <p:cNvPr id="31" name="Picture 30">
            <a:extLst>
              <a:ext uri="{FF2B5EF4-FFF2-40B4-BE49-F238E27FC236}">
                <a16:creationId xmlns:a16="http://schemas.microsoft.com/office/drawing/2014/main" id="{4DADA0C1-9A64-A48D-6D3C-E30A6EEBE823}"/>
              </a:ext>
            </a:extLst>
          </p:cNvPr>
          <p:cNvPicPr>
            <a:picLocks noChangeAspect="1"/>
          </p:cNvPicPr>
          <p:nvPr/>
        </p:nvPicPr>
        <p:blipFill>
          <a:blip r:embed="rId7"/>
          <a:stretch>
            <a:fillRect/>
          </a:stretch>
        </p:blipFill>
        <p:spPr>
          <a:xfrm>
            <a:off x="1541301" y="4752100"/>
            <a:ext cx="5781675" cy="1095375"/>
          </a:xfrm>
          <a:prstGeom prst="rect">
            <a:avLst/>
          </a:prstGeom>
        </p:spPr>
      </p:pic>
      <p:pic>
        <p:nvPicPr>
          <p:cNvPr id="3079" name="Picture 3078">
            <a:extLst>
              <a:ext uri="{FF2B5EF4-FFF2-40B4-BE49-F238E27FC236}">
                <a16:creationId xmlns:a16="http://schemas.microsoft.com/office/drawing/2014/main" id="{A80ED307-B085-E797-14F6-4B3D6FAA1686}"/>
              </a:ext>
            </a:extLst>
          </p:cNvPr>
          <p:cNvPicPr>
            <a:picLocks noChangeAspect="1"/>
          </p:cNvPicPr>
          <p:nvPr/>
        </p:nvPicPr>
        <p:blipFill>
          <a:blip r:embed="rId8"/>
          <a:stretch>
            <a:fillRect/>
          </a:stretch>
        </p:blipFill>
        <p:spPr>
          <a:xfrm>
            <a:off x="2857161" y="2406852"/>
            <a:ext cx="773325" cy="2345248"/>
          </a:xfrm>
          <a:prstGeom prst="rect">
            <a:avLst/>
          </a:prstGeom>
        </p:spPr>
      </p:pic>
      <p:sp>
        <p:nvSpPr>
          <p:cNvPr id="3073" name="Rectangle 3072">
            <a:extLst>
              <a:ext uri="{FF2B5EF4-FFF2-40B4-BE49-F238E27FC236}">
                <a16:creationId xmlns:a16="http://schemas.microsoft.com/office/drawing/2014/main" id="{1D964BDA-5A74-0BF7-FD0B-42251C054F3F}"/>
              </a:ext>
            </a:extLst>
          </p:cNvPr>
          <p:cNvSpPr/>
          <p:nvPr/>
        </p:nvSpPr>
        <p:spPr>
          <a:xfrm>
            <a:off x="2139339" y="2412219"/>
            <a:ext cx="65951" cy="22438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5" name="Rectangle 3074">
            <a:extLst>
              <a:ext uri="{FF2B5EF4-FFF2-40B4-BE49-F238E27FC236}">
                <a16:creationId xmlns:a16="http://schemas.microsoft.com/office/drawing/2014/main" id="{C6E66BA9-6F8C-32A9-A4C4-F12D5772990E}"/>
              </a:ext>
            </a:extLst>
          </p:cNvPr>
          <p:cNvSpPr/>
          <p:nvPr/>
        </p:nvSpPr>
        <p:spPr>
          <a:xfrm>
            <a:off x="4282357" y="2445673"/>
            <a:ext cx="135130" cy="224383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6" name="Rectangle 3075">
            <a:extLst>
              <a:ext uri="{FF2B5EF4-FFF2-40B4-BE49-F238E27FC236}">
                <a16:creationId xmlns:a16="http://schemas.microsoft.com/office/drawing/2014/main" id="{01BC076B-C944-E937-10C9-040C9FD51A15}"/>
              </a:ext>
            </a:extLst>
          </p:cNvPr>
          <p:cNvSpPr/>
          <p:nvPr/>
        </p:nvSpPr>
        <p:spPr>
          <a:xfrm>
            <a:off x="5282448" y="2445673"/>
            <a:ext cx="222805" cy="224383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7" name="Rectangle 3076">
            <a:extLst>
              <a:ext uri="{FF2B5EF4-FFF2-40B4-BE49-F238E27FC236}">
                <a16:creationId xmlns:a16="http://schemas.microsoft.com/office/drawing/2014/main" id="{A6503482-DF38-9978-7884-F2BCF280EFE0}"/>
              </a:ext>
            </a:extLst>
          </p:cNvPr>
          <p:cNvSpPr/>
          <p:nvPr/>
        </p:nvSpPr>
        <p:spPr>
          <a:xfrm>
            <a:off x="6545760" y="2476970"/>
            <a:ext cx="371425" cy="224383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F11F4B8-C5F1-C761-B8EE-1303D33C7662}"/>
              </a:ext>
            </a:extLst>
          </p:cNvPr>
          <p:cNvSpPr txBox="1"/>
          <p:nvPr/>
        </p:nvSpPr>
        <p:spPr>
          <a:xfrm>
            <a:off x="672404" y="1631553"/>
            <a:ext cx="2571419" cy="261610"/>
          </a:xfrm>
          <a:prstGeom prst="rect">
            <a:avLst/>
          </a:prstGeom>
          <a:noFill/>
        </p:spPr>
        <p:txBody>
          <a:bodyPr wrap="square" rtlCol="0">
            <a:spAutoFit/>
          </a:bodyPr>
          <a:lstStyle/>
          <a:p>
            <a:r>
              <a:rPr lang="en-GB" sz="1100" b="1" dirty="0"/>
              <a:t>Click to see how far each ray penetrates</a:t>
            </a:r>
          </a:p>
        </p:txBody>
      </p:sp>
    </p:spTree>
    <p:extLst>
      <p:ext uri="{BB962C8B-B14F-4D97-AF65-F5344CB8AC3E}">
        <p14:creationId xmlns:p14="http://schemas.microsoft.com/office/powerpoint/2010/main" val="256307124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6244-CE26-1F46-F00C-A460B1D2C83D}"/>
              </a:ext>
            </a:extLst>
          </p:cNvPr>
          <p:cNvSpPr>
            <a:spLocks noGrp="1"/>
          </p:cNvSpPr>
          <p:nvPr>
            <p:ph type="title" idx="4294967295"/>
          </p:nvPr>
        </p:nvSpPr>
        <p:spPr>
          <a:xfrm>
            <a:off x="840154" y="3663"/>
            <a:ext cx="10515600" cy="1325563"/>
          </a:xfrm>
        </p:spPr>
        <p:txBody>
          <a:bodyPr>
            <a:normAutofit/>
          </a:bodyPr>
          <a:lstStyle/>
          <a:p>
            <a:pPr algn="ctr"/>
            <a:r>
              <a:rPr lang="en-GB" sz="2800" dirty="0">
                <a:latin typeface="Franklin Gothic Medium"/>
              </a:rPr>
              <a:t>Types of radiation</a:t>
            </a:r>
          </a:p>
        </p:txBody>
      </p:sp>
      <p:sp>
        <p:nvSpPr>
          <p:cNvPr id="5" name="TextBox 4">
            <a:extLst>
              <a:ext uri="{FF2B5EF4-FFF2-40B4-BE49-F238E27FC236}">
                <a16:creationId xmlns:a16="http://schemas.microsoft.com/office/drawing/2014/main" id="{8876C178-D6A2-A5C5-D797-C91D659F179B}"/>
              </a:ext>
            </a:extLst>
          </p:cNvPr>
          <p:cNvSpPr txBox="1"/>
          <p:nvPr/>
        </p:nvSpPr>
        <p:spPr>
          <a:xfrm>
            <a:off x="7559143" y="1995747"/>
            <a:ext cx="4091709" cy="25853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Different types of radiation have different penetrating properties and carry a different amount of energy.</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u="none" strike="noStrike" kern="1200" cap="none" spc="0" normalizeH="0" baseline="0" noProof="0" dirty="0">
              <a:ln>
                <a:noFill/>
              </a:ln>
              <a:solidFill>
                <a:prstClr val="black"/>
              </a:solidFill>
              <a:effectLst/>
              <a:uLnTx/>
              <a:uFillTx/>
              <a:latin typeface="Franklin Gothic Book"/>
            </a:endParaRPr>
          </a:p>
          <a:p>
            <a:pPr>
              <a:defRPr/>
            </a:pPr>
            <a:r>
              <a:rPr kumimoji="0" lang="en-GB" sz="1800" b="1" i="0" u="none" strike="noStrike" kern="1200" cap="none" spc="0" normalizeH="0" baseline="0" noProof="0" dirty="0">
                <a:ln>
                  <a:noFill/>
                </a:ln>
                <a:solidFill>
                  <a:prstClr val="black"/>
                </a:solidFill>
                <a:effectLst/>
                <a:uLnTx/>
                <a:uFillTx/>
                <a:latin typeface="Franklin Gothic Book"/>
              </a:rPr>
              <a:t>In radiotherapy we use photons to treat. These can be referred to as high energy</a:t>
            </a:r>
            <a:r>
              <a:rPr lang="en-GB" b="1" dirty="0">
                <a:solidFill>
                  <a:prstClr val="black"/>
                </a:solidFill>
                <a:latin typeface="Franklin Gothic Book"/>
              </a:rPr>
              <a:t>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x-rays, this term is used for photons because they have been generated from electrons.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9C55238E-2837-3A56-87D5-DBE461A5639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81F34523-6422-88D8-0CA7-66511D7C3278}"/>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884E2AD1-DD37-5EC7-704F-4882B8386970}"/>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5C99D4BB-8D1C-E9BA-0ED5-1EF837EC1C7D}"/>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rId3" action="ppaction://hlinksldjump" highlightClick="1"/>
              <a:extLst>
                <a:ext uri="{FF2B5EF4-FFF2-40B4-BE49-F238E27FC236}">
                  <a16:creationId xmlns:a16="http://schemas.microsoft.com/office/drawing/2014/main" id="{D3B0EB6E-B5F5-A33A-EF9D-D58E42576B9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grpSp>
        <p:nvGrpSpPr>
          <p:cNvPr id="20" name="Group 19">
            <a:extLst>
              <a:ext uri="{FF2B5EF4-FFF2-40B4-BE49-F238E27FC236}">
                <a16:creationId xmlns:a16="http://schemas.microsoft.com/office/drawing/2014/main" id="{BB576E4E-CDD3-12D8-607A-0FDEEDCB01AC}"/>
              </a:ext>
            </a:extLst>
          </p:cNvPr>
          <p:cNvGrpSpPr/>
          <p:nvPr/>
        </p:nvGrpSpPr>
        <p:grpSpPr>
          <a:xfrm>
            <a:off x="241885" y="2552751"/>
            <a:ext cx="1149789" cy="461438"/>
            <a:chOff x="208231" y="1964276"/>
            <a:chExt cx="1149789" cy="461438"/>
          </a:xfrm>
        </p:grpSpPr>
        <p:sp>
          <p:nvSpPr>
            <p:cNvPr id="14" name="TextBox 13">
              <a:extLst>
                <a:ext uri="{FF2B5EF4-FFF2-40B4-BE49-F238E27FC236}">
                  <a16:creationId xmlns:a16="http://schemas.microsoft.com/office/drawing/2014/main" id="{5F7E7E1A-0DA5-6257-F17B-72EF9352EF62}"/>
                </a:ext>
              </a:extLst>
            </p:cNvPr>
            <p:cNvSpPr txBox="1"/>
            <p:nvPr/>
          </p:nvSpPr>
          <p:spPr>
            <a:xfrm>
              <a:off x="208231" y="2064190"/>
              <a:ext cx="814812" cy="261610"/>
            </a:xfrm>
            <a:prstGeom prst="rect">
              <a:avLst/>
            </a:prstGeom>
            <a:noFill/>
          </p:spPr>
          <p:txBody>
            <a:bodyPr wrap="square" rtlCol="0">
              <a:spAutoFit/>
            </a:bodyPr>
            <a:lstStyle/>
            <a:p>
              <a:r>
                <a:rPr lang="en-GB" sz="1100" dirty="0"/>
                <a:t>Alpha Rays</a:t>
              </a:r>
            </a:p>
          </p:txBody>
        </p:sp>
        <p:pic>
          <p:nvPicPr>
            <p:cNvPr id="16" name="Picture 15">
              <a:extLst>
                <a:ext uri="{FF2B5EF4-FFF2-40B4-BE49-F238E27FC236}">
                  <a16:creationId xmlns:a16="http://schemas.microsoft.com/office/drawing/2014/main" id="{CC7F8C3D-B376-2B42-2ED9-93EB5E55E39F}"/>
                </a:ext>
              </a:extLst>
            </p:cNvPr>
            <p:cNvPicPr>
              <a:picLocks noChangeAspect="1"/>
            </p:cNvPicPr>
            <p:nvPr/>
          </p:nvPicPr>
          <p:blipFill>
            <a:blip r:embed="rId4"/>
            <a:stretch>
              <a:fillRect/>
            </a:stretch>
          </p:blipFill>
          <p:spPr>
            <a:xfrm>
              <a:off x="905630" y="1964276"/>
              <a:ext cx="452390" cy="461438"/>
            </a:xfrm>
            <a:prstGeom prst="rect">
              <a:avLst/>
            </a:prstGeom>
          </p:spPr>
        </p:pic>
      </p:grpSp>
      <p:grpSp>
        <p:nvGrpSpPr>
          <p:cNvPr id="21" name="Group 20">
            <a:extLst>
              <a:ext uri="{FF2B5EF4-FFF2-40B4-BE49-F238E27FC236}">
                <a16:creationId xmlns:a16="http://schemas.microsoft.com/office/drawing/2014/main" id="{89C8E4DC-F641-8257-7D02-C0737E8EFC1A}"/>
              </a:ext>
            </a:extLst>
          </p:cNvPr>
          <p:cNvGrpSpPr/>
          <p:nvPr/>
        </p:nvGrpSpPr>
        <p:grpSpPr>
          <a:xfrm>
            <a:off x="241885" y="3121089"/>
            <a:ext cx="1087831" cy="333375"/>
            <a:chOff x="208231" y="2532614"/>
            <a:chExt cx="1087831" cy="333375"/>
          </a:xfrm>
        </p:grpSpPr>
        <p:sp>
          <p:nvSpPr>
            <p:cNvPr id="17" name="TextBox 16">
              <a:extLst>
                <a:ext uri="{FF2B5EF4-FFF2-40B4-BE49-F238E27FC236}">
                  <a16:creationId xmlns:a16="http://schemas.microsoft.com/office/drawing/2014/main" id="{13431C8E-FC68-7A7D-D750-5C3F278D38EB}"/>
                </a:ext>
              </a:extLst>
            </p:cNvPr>
            <p:cNvSpPr txBox="1"/>
            <p:nvPr/>
          </p:nvSpPr>
          <p:spPr>
            <a:xfrm>
              <a:off x="208231" y="2568497"/>
              <a:ext cx="814812" cy="261610"/>
            </a:xfrm>
            <a:prstGeom prst="rect">
              <a:avLst/>
            </a:prstGeom>
            <a:noFill/>
          </p:spPr>
          <p:txBody>
            <a:bodyPr wrap="square" rtlCol="0">
              <a:spAutoFit/>
            </a:bodyPr>
            <a:lstStyle/>
            <a:p>
              <a:r>
                <a:rPr lang="en-GB" sz="1100" dirty="0"/>
                <a:t>Beta Rays</a:t>
              </a:r>
            </a:p>
          </p:txBody>
        </p:sp>
        <p:pic>
          <p:nvPicPr>
            <p:cNvPr id="19" name="Picture 18">
              <a:extLst>
                <a:ext uri="{FF2B5EF4-FFF2-40B4-BE49-F238E27FC236}">
                  <a16:creationId xmlns:a16="http://schemas.microsoft.com/office/drawing/2014/main" id="{0ED2E050-5878-53D3-7C00-71292EBC60E1}"/>
                </a:ext>
              </a:extLst>
            </p:cNvPr>
            <p:cNvPicPr>
              <a:picLocks noChangeAspect="1"/>
            </p:cNvPicPr>
            <p:nvPr/>
          </p:nvPicPr>
          <p:blipFill>
            <a:blip r:embed="rId5"/>
            <a:stretch>
              <a:fillRect/>
            </a:stretch>
          </p:blipFill>
          <p:spPr>
            <a:xfrm>
              <a:off x="962687" y="2532614"/>
              <a:ext cx="333375" cy="333375"/>
            </a:xfrm>
            <a:prstGeom prst="rect">
              <a:avLst/>
            </a:prstGeom>
          </p:spPr>
        </p:pic>
      </p:grpSp>
      <p:grpSp>
        <p:nvGrpSpPr>
          <p:cNvPr id="29" name="Group 28">
            <a:extLst>
              <a:ext uri="{FF2B5EF4-FFF2-40B4-BE49-F238E27FC236}">
                <a16:creationId xmlns:a16="http://schemas.microsoft.com/office/drawing/2014/main" id="{964DA93B-7BE7-0F7D-EF21-06EF517C9C21}"/>
              </a:ext>
            </a:extLst>
          </p:cNvPr>
          <p:cNvGrpSpPr/>
          <p:nvPr/>
        </p:nvGrpSpPr>
        <p:grpSpPr>
          <a:xfrm>
            <a:off x="125575" y="3661279"/>
            <a:ext cx="1266099" cy="434517"/>
            <a:chOff x="125575" y="3661279"/>
            <a:chExt cx="1266099" cy="434517"/>
          </a:xfrm>
        </p:grpSpPr>
        <p:sp>
          <p:nvSpPr>
            <p:cNvPr id="22" name="TextBox 21">
              <a:extLst>
                <a:ext uri="{FF2B5EF4-FFF2-40B4-BE49-F238E27FC236}">
                  <a16:creationId xmlns:a16="http://schemas.microsoft.com/office/drawing/2014/main" id="{CE95AEA2-3D12-D8C2-3E27-DD3A95BE3BE4}"/>
                </a:ext>
              </a:extLst>
            </p:cNvPr>
            <p:cNvSpPr txBox="1"/>
            <p:nvPr/>
          </p:nvSpPr>
          <p:spPr>
            <a:xfrm>
              <a:off x="125575" y="3661279"/>
              <a:ext cx="944119" cy="430887"/>
            </a:xfrm>
            <a:prstGeom prst="rect">
              <a:avLst/>
            </a:prstGeom>
            <a:noFill/>
          </p:spPr>
          <p:txBody>
            <a:bodyPr wrap="square" rtlCol="0">
              <a:spAutoFit/>
            </a:bodyPr>
            <a:lstStyle/>
            <a:p>
              <a:pPr algn="ctr"/>
              <a:r>
                <a:rPr lang="en-GB" sz="1100" dirty="0"/>
                <a:t>X Rays</a:t>
              </a:r>
            </a:p>
            <a:p>
              <a:pPr algn="ctr"/>
              <a:r>
                <a:rPr lang="en-GB" sz="1100" dirty="0"/>
                <a:t>Gamma Rays</a:t>
              </a:r>
            </a:p>
          </p:txBody>
        </p:sp>
        <p:pic>
          <p:nvPicPr>
            <p:cNvPr id="25" name="Picture 24">
              <a:extLst>
                <a:ext uri="{FF2B5EF4-FFF2-40B4-BE49-F238E27FC236}">
                  <a16:creationId xmlns:a16="http://schemas.microsoft.com/office/drawing/2014/main" id="{258C5633-6EB0-A676-CB94-5B81D8F22BAA}"/>
                </a:ext>
              </a:extLst>
            </p:cNvPr>
            <p:cNvPicPr>
              <a:picLocks noChangeAspect="1"/>
            </p:cNvPicPr>
            <p:nvPr/>
          </p:nvPicPr>
          <p:blipFill>
            <a:blip r:embed="rId6"/>
            <a:stretch>
              <a:fillRect/>
            </a:stretch>
          </p:blipFill>
          <p:spPr>
            <a:xfrm>
              <a:off x="1001149" y="3724321"/>
              <a:ext cx="390525" cy="371475"/>
            </a:xfrm>
            <a:prstGeom prst="rect">
              <a:avLst/>
            </a:prstGeom>
          </p:spPr>
        </p:pic>
      </p:grpSp>
      <p:grpSp>
        <p:nvGrpSpPr>
          <p:cNvPr id="28" name="Group 27">
            <a:extLst>
              <a:ext uri="{FF2B5EF4-FFF2-40B4-BE49-F238E27FC236}">
                <a16:creationId xmlns:a16="http://schemas.microsoft.com/office/drawing/2014/main" id="{2E3DA8A8-5C61-58D4-BE24-AF62BB7A1809}"/>
              </a:ext>
            </a:extLst>
          </p:cNvPr>
          <p:cNvGrpSpPr/>
          <p:nvPr/>
        </p:nvGrpSpPr>
        <p:grpSpPr>
          <a:xfrm>
            <a:off x="125575" y="4298981"/>
            <a:ext cx="1251294" cy="390525"/>
            <a:chOff x="125575" y="4298981"/>
            <a:chExt cx="1251294" cy="390525"/>
          </a:xfrm>
        </p:grpSpPr>
        <p:sp>
          <p:nvSpPr>
            <p:cNvPr id="23" name="TextBox 22">
              <a:extLst>
                <a:ext uri="{FF2B5EF4-FFF2-40B4-BE49-F238E27FC236}">
                  <a16:creationId xmlns:a16="http://schemas.microsoft.com/office/drawing/2014/main" id="{4AC55F4D-697F-EA52-E8D6-0228BFEBACEC}"/>
                </a:ext>
              </a:extLst>
            </p:cNvPr>
            <p:cNvSpPr txBox="1"/>
            <p:nvPr/>
          </p:nvSpPr>
          <p:spPr>
            <a:xfrm>
              <a:off x="125575" y="4298981"/>
              <a:ext cx="1025430" cy="261610"/>
            </a:xfrm>
            <a:prstGeom prst="rect">
              <a:avLst/>
            </a:prstGeom>
            <a:noFill/>
          </p:spPr>
          <p:txBody>
            <a:bodyPr wrap="square" rtlCol="0">
              <a:spAutoFit/>
            </a:bodyPr>
            <a:lstStyle/>
            <a:p>
              <a:r>
                <a:rPr lang="en-GB" sz="1100" dirty="0"/>
                <a:t>Neutron Rays</a:t>
              </a:r>
            </a:p>
          </p:txBody>
        </p:sp>
        <p:pic>
          <p:nvPicPr>
            <p:cNvPr id="27" name="Picture 26">
              <a:extLst>
                <a:ext uri="{FF2B5EF4-FFF2-40B4-BE49-F238E27FC236}">
                  <a16:creationId xmlns:a16="http://schemas.microsoft.com/office/drawing/2014/main" id="{EBC088E1-41A9-D22C-8C19-D4A72F5256EB}"/>
                </a:ext>
              </a:extLst>
            </p:cNvPr>
            <p:cNvPicPr>
              <a:picLocks noChangeAspect="1"/>
            </p:cNvPicPr>
            <p:nvPr/>
          </p:nvPicPr>
          <p:blipFill>
            <a:blip r:embed="rId7"/>
            <a:stretch>
              <a:fillRect/>
            </a:stretch>
          </p:blipFill>
          <p:spPr>
            <a:xfrm>
              <a:off x="1005394" y="4298981"/>
              <a:ext cx="371475" cy="390525"/>
            </a:xfrm>
            <a:prstGeom prst="rect">
              <a:avLst/>
            </a:prstGeom>
          </p:spPr>
        </p:pic>
      </p:grpSp>
      <p:pic>
        <p:nvPicPr>
          <p:cNvPr id="31" name="Picture 30">
            <a:extLst>
              <a:ext uri="{FF2B5EF4-FFF2-40B4-BE49-F238E27FC236}">
                <a16:creationId xmlns:a16="http://schemas.microsoft.com/office/drawing/2014/main" id="{4DADA0C1-9A64-A48D-6D3C-E30A6EEBE823}"/>
              </a:ext>
            </a:extLst>
          </p:cNvPr>
          <p:cNvPicPr>
            <a:picLocks noChangeAspect="1"/>
          </p:cNvPicPr>
          <p:nvPr/>
        </p:nvPicPr>
        <p:blipFill>
          <a:blip r:embed="rId8"/>
          <a:stretch>
            <a:fillRect/>
          </a:stretch>
        </p:blipFill>
        <p:spPr>
          <a:xfrm>
            <a:off x="1541301" y="4752100"/>
            <a:ext cx="5781675" cy="881321"/>
          </a:xfrm>
          <a:prstGeom prst="rect">
            <a:avLst/>
          </a:prstGeom>
        </p:spPr>
      </p:pic>
      <p:pic>
        <p:nvPicPr>
          <p:cNvPr id="3079" name="Picture 3078">
            <a:extLst>
              <a:ext uri="{FF2B5EF4-FFF2-40B4-BE49-F238E27FC236}">
                <a16:creationId xmlns:a16="http://schemas.microsoft.com/office/drawing/2014/main" id="{A80ED307-B085-E797-14F6-4B3D6FAA1686}"/>
              </a:ext>
            </a:extLst>
          </p:cNvPr>
          <p:cNvPicPr>
            <a:picLocks noChangeAspect="1"/>
          </p:cNvPicPr>
          <p:nvPr/>
        </p:nvPicPr>
        <p:blipFill>
          <a:blip r:embed="rId9"/>
          <a:stretch>
            <a:fillRect/>
          </a:stretch>
        </p:blipFill>
        <p:spPr>
          <a:xfrm>
            <a:off x="2857161" y="2406852"/>
            <a:ext cx="773325" cy="2345248"/>
          </a:xfrm>
          <a:prstGeom prst="rect">
            <a:avLst/>
          </a:prstGeom>
        </p:spPr>
      </p:pic>
      <p:sp>
        <p:nvSpPr>
          <p:cNvPr id="3080" name="Arrow: Right 3079">
            <a:extLst>
              <a:ext uri="{FF2B5EF4-FFF2-40B4-BE49-F238E27FC236}">
                <a16:creationId xmlns:a16="http://schemas.microsoft.com/office/drawing/2014/main" id="{A9391387-71CA-0F6D-C063-0C5D1CF85B81}"/>
              </a:ext>
            </a:extLst>
          </p:cNvPr>
          <p:cNvSpPr/>
          <p:nvPr/>
        </p:nvSpPr>
        <p:spPr>
          <a:xfrm flipV="1">
            <a:off x="1485732" y="2718067"/>
            <a:ext cx="638874" cy="13080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1" name="Arrow: Right 3080">
            <a:extLst>
              <a:ext uri="{FF2B5EF4-FFF2-40B4-BE49-F238E27FC236}">
                <a16:creationId xmlns:a16="http://schemas.microsoft.com/office/drawing/2014/main" id="{C5A71AFA-5715-6DB5-96D4-38FE09464320}"/>
              </a:ext>
            </a:extLst>
          </p:cNvPr>
          <p:cNvSpPr/>
          <p:nvPr/>
        </p:nvSpPr>
        <p:spPr>
          <a:xfrm flipV="1">
            <a:off x="1488115" y="3222373"/>
            <a:ext cx="2794242" cy="130804"/>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2" name="Arrow: Right 3081">
            <a:extLst>
              <a:ext uri="{FF2B5EF4-FFF2-40B4-BE49-F238E27FC236}">
                <a16:creationId xmlns:a16="http://schemas.microsoft.com/office/drawing/2014/main" id="{044CF0A4-66D6-B216-763D-7305C4B8D673}"/>
              </a:ext>
            </a:extLst>
          </p:cNvPr>
          <p:cNvSpPr/>
          <p:nvPr/>
        </p:nvSpPr>
        <p:spPr>
          <a:xfrm flipV="1">
            <a:off x="1489280" y="3825135"/>
            <a:ext cx="3793168" cy="130804"/>
          </a:xfrm>
          <a:prstGeom prst="rightArrow">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3" name="Arrow: Right 3082">
            <a:extLst>
              <a:ext uri="{FF2B5EF4-FFF2-40B4-BE49-F238E27FC236}">
                <a16:creationId xmlns:a16="http://schemas.microsoft.com/office/drawing/2014/main" id="{9DCF9BDA-E34D-D6C7-1D05-F9B410B5EE12}"/>
              </a:ext>
            </a:extLst>
          </p:cNvPr>
          <p:cNvSpPr/>
          <p:nvPr/>
        </p:nvSpPr>
        <p:spPr>
          <a:xfrm flipV="1">
            <a:off x="1485732" y="4427897"/>
            <a:ext cx="5060028" cy="13080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3" name="Rectangle 3072">
            <a:extLst>
              <a:ext uri="{FF2B5EF4-FFF2-40B4-BE49-F238E27FC236}">
                <a16:creationId xmlns:a16="http://schemas.microsoft.com/office/drawing/2014/main" id="{1D964BDA-5A74-0BF7-FD0B-42251C054F3F}"/>
              </a:ext>
            </a:extLst>
          </p:cNvPr>
          <p:cNvSpPr/>
          <p:nvPr/>
        </p:nvSpPr>
        <p:spPr>
          <a:xfrm>
            <a:off x="2139339" y="2412219"/>
            <a:ext cx="65951" cy="22438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5" name="Rectangle 3074">
            <a:extLst>
              <a:ext uri="{FF2B5EF4-FFF2-40B4-BE49-F238E27FC236}">
                <a16:creationId xmlns:a16="http://schemas.microsoft.com/office/drawing/2014/main" id="{C6E66BA9-6F8C-32A9-A4C4-F12D5772990E}"/>
              </a:ext>
            </a:extLst>
          </p:cNvPr>
          <p:cNvSpPr/>
          <p:nvPr/>
        </p:nvSpPr>
        <p:spPr>
          <a:xfrm>
            <a:off x="4282357" y="2445673"/>
            <a:ext cx="135130" cy="224383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6" name="Rectangle 3075">
            <a:extLst>
              <a:ext uri="{FF2B5EF4-FFF2-40B4-BE49-F238E27FC236}">
                <a16:creationId xmlns:a16="http://schemas.microsoft.com/office/drawing/2014/main" id="{01BC076B-C944-E937-10C9-040C9FD51A15}"/>
              </a:ext>
            </a:extLst>
          </p:cNvPr>
          <p:cNvSpPr/>
          <p:nvPr/>
        </p:nvSpPr>
        <p:spPr>
          <a:xfrm>
            <a:off x="5282448" y="2445673"/>
            <a:ext cx="222805" cy="224383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7" name="Rectangle 3076">
            <a:extLst>
              <a:ext uri="{FF2B5EF4-FFF2-40B4-BE49-F238E27FC236}">
                <a16:creationId xmlns:a16="http://schemas.microsoft.com/office/drawing/2014/main" id="{A6503482-DF38-9978-7884-F2BCF280EFE0}"/>
              </a:ext>
            </a:extLst>
          </p:cNvPr>
          <p:cNvSpPr/>
          <p:nvPr/>
        </p:nvSpPr>
        <p:spPr>
          <a:xfrm>
            <a:off x="6545760" y="2476970"/>
            <a:ext cx="371425" cy="224383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2" name="TextBox 3091">
            <a:extLst>
              <a:ext uri="{FF2B5EF4-FFF2-40B4-BE49-F238E27FC236}">
                <a16:creationId xmlns:a16="http://schemas.microsoft.com/office/drawing/2014/main" id="{AF5C95A4-0354-D3C9-C0A8-7913DE3134A0}"/>
              </a:ext>
            </a:extLst>
          </p:cNvPr>
          <p:cNvSpPr txBox="1"/>
          <p:nvPr/>
        </p:nvSpPr>
        <p:spPr>
          <a:xfrm>
            <a:off x="672404" y="1631553"/>
            <a:ext cx="2571419" cy="261610"/>
          </a:xfrm>
          <a:prstGeom prst="rect">
            <a:avLst/>
          </a:prstGeom>
          <a:noFill/>
        </p:spPr>
        <p:txBody>
          <a:bodyPr wrap="square" rtlCol="0">
            <a:spAutoFit/>
          </a:bodyPr>
          <a:lstStyle/>
          <a:p>
            <a:r>
              <a:rPr lang="en-GB" sz="1100" b="1" dirty="0"/>
              <a:t>Click to see how far each ray penetrates</a:t>
            </a:r>
          </a:p>
        </p:txBody>
      </p:sp>
    </p:spTree>
    <p:extLst>
      <p:ext uri="{BB962C8B-B14F-4D97-AF65-F5344CB8AC3E}">
        <p14:creationId xmlns:p14="http://schemas.microsoft.com/office/powerpoint/2010/main" val="85292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p:cTn id="7" dur="500" fill="hold"/>
                                        <p:tgtEl>
                                          <p:spTgt spid="3080"/>
                                        </p:tgtEl>
                                        <p:attrNameLst>
                                          <p:attrName>ppt_w</p:attrName>
                                        </p:attrNameLst>
                                      </p:cBhvr>
                                      <p:tavLst>
                                        <p:tav tm="0">
                                          <p:val>
                                            <p:fltVal val="0"/>
                                          </p:val>
                                        </p:tav>
                                        <p:tav tm="100000">
                                          <p:val>
                                            <p:strVal val="#ppt_w"/>
                                          </p:val>
                                        </p:tav>
                                      </p:tavLst>
                                    </p:anim>
                                    <p:anim calcmode="lin" valueType="num">
                                      <p:cBhvr>
                                        <p:cTn id="8" dur="500" fill="hold"/>
                                        <p:tgtEl>
                                          <p:spTgt spid="308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081"/>
                                        </p:tgtEl>
                                        <p:attrNameLst>
                                          <p:attrName>style.visibility</p:attrName>
                                        </p:attrNameLst>
                                      </p:cBhvr>
                                      <p:to>
                                        <p:strVal val="visible"/>
                                      </p:to>
                                    </p:set>
                                    <p:anim calcmode="lin" valueType="num">
                                      <p:cBhvr>
                                        <p:cTn id="14" dur="500" fill="hold"/>
                                        <p:tgtEl>
                                          <p:spTgt spid="3081"/>
                                        </p:tgtEl>
                                        <p:attrNameLst>
                                          <p:attrName>ppt_w</p:attrName>
                                        </p:attrNameLst>
                                      </p:cBhvr>
                                      <p:tavLst>
                                        <p:tav tm="0">
                                          <p:val>
                                            <p:fltVal val="0"/>
                                          </p:val>
                                        </p:tav>
                                        <p:tav tm="100000">
                                          <p:val>
                                            <p:strVal val="#ppt_w"/>
                                          </p:val>
                                        </p:tav>
                                      </p:tavLst>
                                    </p:anim>
                                    <p:anim calcmode="lin" valueType="num">
                                      <p:cBhvr>
                                        <p:cTn id="15" dur="500" fill="hold"/>
                                        <p:tgtEl>
                                          <p:spTgt spid="308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082"/>
                                        </p:tgtEl>
                                        <p:attrNameLst>
                                          <p:attrName>style.visibility</p:attrName>
                                        </p:attrNameLst>
                                      </p:cBhvr>
                                      <p:to>
                                        <p:strVal val="visible"/>
                                      </p:to>
                                    </p:set>
                                    <p:anim calcmode="lin" valueType="num">
                                      <p:cBhvr>
                                        <p:cTn id="21" dur="500" fill="hold"/>
                                        <p:tgtEl>
                                          <p:spTgt spid="3082"/>
                                        </p:tgtEl>
                                        <p:attrNameLst>
                                          <p:attrName>ppt_w</p:attrName>
                                        </p:attrNameLst>
                                      </p:cBhvr>
                                      <p:tavLst>
                                        <p:tav tm="0">
                                          <p:val>
                                            <p:fltVal val="0"/>
                                          </p:val>
                                        </p:tav>
                                        <p:tav tm="100000">
                                          <p:val>
                                            <p:strVal val="#ppt_w"/>
                                          </p:val>
                                        </p:tav>
                                      </p:tavLst>
                                    </p:anim>
                                    <p:anim calcmode="lin" valueType="num">
                                      <p:cBhvr>
                                        <p:cTn id="22" dur="500" fill="hold"/>
                                        <p:tgtEl>
                                          <p:spTgt spid="308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3083"/>
                                        </p:tgtEl>
                                        <p:attrNameLst>
                                          <p:attrName>style.visibility</p:attrName>
                                        </p:attrNameLst>
                                      </p:cBhvr>
                                      <p:to>
                                        <p:strVal val="visible"/>
                                      </p:to>
                                    </p:set>
                                    <p:anim calcmode="lin" valueType="num">
                                      <p:cBhvr>
                                        <p:cTn id="28" dur="500" fill="hold"/>
                                        <p:tgtEl>
                                          <p:spTgt spid="3083"/>
                                        </p:tgtEl>
                                        <p:attrNameLst>
                                          <p:attrName>ppt_w</p:attrName>
                                        </p:attrNameLst>
                                      </p:cBhvr>
                                      <p:tavLst>
                                        <p:tav tm="0">
                                          <p:val>
                                            <p:fltVal val="0"/>
                                          </p:val>
                                        </p:tav>
                                        <p:tav tm="100000">
                                          <p:val>
                                            <p:strVal val="#ppt_w"/>
                                          </p:val>
                                        </p:tav>
                                      </p:tavLst>
                                    </p:anim>
                                    <p:anim calcmode="lin" valueType="num">
                                      <p:cBhvr>
                                        <p:cTn id="29" dur="500" fill="hold"/>
                                        <p:tgtEl>
                                          <p:spTgt spid="308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
                  </p:tgtEl>
                </p:cond>
              </p:nextCondLst>
            </p:seq>
          </p:childTnLst>
        </p:cTn>
      </p:par>
    </p:tnLst>
    <p:bldLst>
      <p:bldP spid="3080" grpId="0" animBg="1"/>
      <p:bldP spid="3081" grpId="0" animBg="1"/>
      <p:bldP spid="3082" grpId="0" animBg="1"/>
      <p:bldP spid="30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8EE4-C5C8-233A-13D4-4B1F9BDF3A2A}"/>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 use: Treatment</a:t>
            </a:r>
          </a:p>
        </p:txBody>
      </p:sp>
      <p:sp>
        <p:nvSpPr>
          <p:cNvPr id="3" name="Content Placeholder 2">
            <a:extLst>
              <a:ext uri="{FF2B5EF4-FFF2-40B4-BE49-F238E27FC236}">
                <a16:creationId xmlns:a16="http://schemas.microsoft.com/office/drawing/2014/main" id="{385C7CDE-40FC-2538-A084-4543212723D4}"/>
              </a:ext>
            </a:extLst>
          </p:cNvPr>
          <p:cNvSpPr>
            <a:spLocks noGrp="1"/>
          </p:cNvSpPr>
          <p:nvPr>
            <p:ph sz="half" idx="4294967295"/>
          </p:nvPr>
        </p:nvSpPr>
        <p:spPr>
          <a:xfrm>
            <a:off x="78154" y="1259010"/>
            <a:ext cx="5181600" cy="4351338"/>
          </a:xfrm>
        </p:spPr>
        <p:txBody>
          <a:bodyPr vert="horz" lIns="91440" tIns="45720" rIns="91440" bIns="45720" rtlCol="0" anchor="t">
            <a:normAutofit/>
          </a:bodyPr>
          <a:lstStyle/>
          <a:p>
            <a:r>
              <a:rPr lang="en-GB" sz="1800" dirty="0"/>
              <a:t>We have already alluded to the treatment side of radiotherapy, with photons being the major source of radiation used. </a:t>
            </a:r>
          </a:p>
          <a:p>
            <a:r>
              <a:rPr lang="en-GB" sz="1800" dirty="0"/>
              <a:t>Electrons are also used in some linear accelerators as well as protons, for external beam therapy.</a:t>
            </a:r>
          </a:p>
          <a:p>
            <a:r>
              <a:rPr lang="en-GB" sz="1800" dirty="0"/>
              <a:t>The most common radioactive materials used in brachytherapy include:</a:t>
            </a:r>
          </a:p>
          <a:p>
            <a:pPr marL="173355" lvl="1" indent="-173355"/>
            <a:r>
              <a:rPr lang="en-GB" sz="1800" b="1" i="0" dirty="0">
                <a:solidFill>
                  <a:srgbClr val="111111"/>
                </a:solidFill>
                <a:effectLst/>
                <a:latin typeface="Franklin Gothic Book"/>
              </a:rPr>
              <a:t>Cesium-131</a:t>
            </a:r>
          </a:p>
          <a:p>
            <a:pPr marL="173355" lvl="1" indent="-173355"/>
            <a:r>
              <a:rPr lang="en-GB" sz="1800" b="1" i="0" dirty="0">
                <a:solidFill>
                  <a:srgbClr val="111111"/>
                </a:solidFill>
                <a:effectLst/>
                <a:latin typeface="Franklin Gothic Book"/>
              </a:rPr>
              <a:t>Iridium-192</a:t>
            </a:r>
          </a:p>
          <a:p>
            <a:pPr marL="173355" lvl="1" indent="-173355"/>
            <a:r>
              <a:rPr lang="en-GB" sz="1800" b="1" i="0" dirty="0">
                <a:solidFill>
                  <a:srgbClr val="111111"/>
                </a:solidFill>
                <a:effectLst/>
                <a:latin typeface="Franklin Gothic Book"/>
              </a:rPr>
              <a:t>Iodine-125</a:t>
            </a:r>
          </a:p>
          <a:p>
            <a:pPr marL="173355" lvl="1" indent="-173355"/>
            <a:r>
              <a:rPr lang="en-GB" sz="1800" b="1" i="0" dirty="0">
                <a:solidFill>
                  <a:srgbClr val="111111"/>
                </a:solidFill>
                <a:effectLst/>
                <a:latin typeface="Franklin Gothic Book"/>
              </a:rPr>
              <a:t>Palladium-103</a:t>
            </a:r>
          </a:p>
          <a:p>
            <a:pPr marL="0" indent="0">
              <a:buNone/>
            </a:pPr>
            <a:endParaRPr lang="en-GB" dirty="0"/>
          </a:p>
        </p:txBody>
      </p:sp>
      <p:grpSp>
        <p:nvGrpSpPr>
          <p:cNvPr id="7" name="Group 6">
            <a:extLst>
              <a:ext uri="{FF2B5EF4-FFF2-40B4-BE49-F238E27FC236}">
                <a16:creationId xmlns:a16="http://schemas.microsoft.com/office/drawing/2014/main" id="{CC4E3241-5D9C-7941-4223-29552F1E1C0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F59EAD19-708B-2E13-E125-7E1485A7D48D}"/>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FEE0EA8E-DC35-C1D4-B967-F3B2DCC7E473}"/>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FAE730EF-33F6-3047-93C8-E5F3FCC59530}"/>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F33AC9B7-B15C-F222-D7E5-2AB584079E12}"/>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3994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hlinkClick r:id="rId2" action="ppaction://hlinksldjump"/>
            <a:extLst>
              <a:ext uri="{FF2B5EF4-FFF2-40B4-BE49-F238E27FC236}">
                <a16:creationId xmlns:a16="http://schemas.microsoft.com/office/drawing/2014/main" id="{6771FE84-E3AF-6392-C997-693961597C9C}"/>
              </a:ext>
            </a:extLst>
          </p:cNvPr>
          <p:cNvSpPr/>
          <p:nvPr/>
        </p:nvSpPr>
        <p:spPr>
          <a:xfrm>
            <a:off x="1259991" y="1564763"/>
            <a:ext cx="4282969"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Introduction to Therapeutic Radiography?</a:t>
            </a:r>
          </a:p>
        </p:txBody>
      </p:sp>
      <p:sp>
        <p:nvSpPr>
          <p:cNvPr id="10" name="Rectangle 9">
            <a:hlinkClick r:id="rId3" action="ppaction://hlinksldjump"/>
            <a:extLst>
              <a:ext uri="{FF2B5EF4-FFF2-40B4-BE49-F238E27FC236}">
                <a16:creationId xmlns:a16="http://schemas.microsoft.com/office/drawing/2014/main" id="{3208A79E-AF12-14AB-5EB1-5F66EC21AA0F}"/>
              </a:ext>
            </a:extLst>
          </p:cNvPr>
          <p:cNvSpPr/>
          <p:nvPr/>
        </p:nvSpPr>
        <p:spPr>
          <a:xfrm>
            <a:off x="1259992" y="2206690"/>
            <a:ext cx="4282968"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What is Radiation and </a:t>
            </a:r>
            <a:r>
              <a:rPr lang="en-GB"/>
              <a:t>how do </a:t>
            </a:r>
            <a:r>
              <a:rPr lang="en-GB" dirty="0"/>
              <a:t>we use it?</a:t>
            </a:r>
          </a:p>
        </p:txBody>
      </p:sp>
      <p:sp>
        <p:nvSpPr>
          <p:cNvPr id="11" name="Rectangle 10">
            <a:hlinkClick r:id="rId4" action="ppaction://hlinksldjump"/>
            <a:extLst>
              <a:ext uri="{FF2B5EF4-FFF2-40B4-BE49-F238E27FC236}">
                <a16:creationId xmlns:a16="http://schemas.microsoft.com/office/drawing/2014/main" id="{96C11DA7-24C9-A19C-131F-42DD8256E654}"/>
              </a:ext>
            </a:extLst>
          </p:cNvPr>
          <p:cNvSpPr/>
          <p:nvPr/>
        </p:nvSpPr>
        <p:spPr>
          <a:xfrm>
            <a:off x="1259991" y="2848617"/>
            <a:ext cx="4282967"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What is it like to be a Radiographer?</a:t>
            </a:r>
          </a:p>
        </p:txBody>
      </p:sp>
      <p:sp>
        <p:nvSpPr>
          <p:cNvPr id="3" name="Rectangle 2">
            <a:hlinkClick r:id="rId5" action="ppaction://hlinksldjump"/>
            <a:extLst>
              <a:ext uri="{FF2B5EF4-FFF2-40B4-BE49-F238E27FC236}">
                <a16:creationId xmlns:a16="http://schemas.microsoft.com/office/drawing/2014/main" id="{B4964E79-CFF7-BEEB-5DFC-6A9332D5A0D5}"/>
              </a:ext>
            </a:extLst>
          </p:cNvPr>
          <p:cNvSpPr/>
          <p:nvPr/>
        </p:nvSpPr>
        <p:spPr>
          <a:xfrm>
            <a:off x="1259992" y="3490544"/>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How to become a Radiographer</a:t>
            </a:r>
          </a:p>
        </p:txBody>
      </p:sp>
      <p:sp>
        <p:nvSpPr>
          <p:cNvPr id="4" name="Action Button: Go Home 3">
            <a:hlinkClick r:id="rId6" action="ppaction://hlinksldjump" highlightClick="1"/>
            <a:extLst>
              <a:ext uri="{FF2B5EF4-FFF2-40B4-BE49-F238E27FC236}">
                <a16:creationId xmlns:a16="http://schemas.microsoft.com/office/drawing/2014/main" id="{68F46F39-35EC-FD60-91A7-5B01F51D9104}"/>
              </a:ext>
            </a:extLst>
          </p:cNvPr>
          <p:cNvSpPr/>
          <p:nvPr/>
        </p:nvSpPr>
        <p:spPr>
          <a:xfrm>
            <a:off x="10863742" y="57340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a:extLst>
              <a:ext uri="{FF2B5EF4-FFF2-40B4-BE49-F238E27FC236}">
                <a16:creationId xmlns:a16="http://schemas.microsoft.com/office/drawing/2014/main" id="{804F1124-10B7-BEF1-82EE-92FBB76EA7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0559" y="244069"/>
            <a:ext cx="16827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hlinkClick r:id="rId8" action="ppaction://hlinksldjump"/>
            <a:extLst>
              <a:ext uri="{FF2B5EF4-FFF2-40B4-BE49-F238E27FC236}">
                <a16:creationId xmlns:a16="http://schemas.microsoft.com/office/drawing/2014/main" id="{C760E0D2-DDD5-986D-0D69-C9985CB546E7}"/>
              </a:ext>
            </a:extLst>
          </p:cNvPr>
          <p:cNvSpPr/>
          <p:nvPr/>
        </p:nvSpPr>
        <p:spPr>
          <a:xfrm>
            <a:off x="1259991" y="4659024"/>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University vs Apprenticeship</a:t>
            </a:r>
          </a:p>
        </p:txBody>
      </p:sp>
      <p:sp>
        <p:nvSpPr>
          <p:cNvPr id="8" name="Rectangle 7">
            <a:hlinkClick r:id="rId9" action="ppaction://hlinksldjump"/>
            <a:extLst>
              <a:ext uri="{FF2B5EF4-FFF2-40B4-BE49-F238E27FC236}">
                <a16:creationId xmlns:a16="http://schemas.microsoft.com/office/drawing/2014/main" id="{1C84039B-0E21-B16B-013A-0FCA17A02525}"/>
              </a:ext>
            </a:extLst>
          </p:cNvPr>
          <p:cNvSpPr/>
          <p:nvPr/>
        </p:nvSpPr>
        <p:spPr>
          <a:xfrm>
            <a:off x="1259991" y="5276445"/>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Work Experience</a:t>
            </a:r>
          </a:p>
        </p:txBody>
      </p:sp>
      <p:sp>
        <p:nvSpPr>
          <p:cNvPr id="12" name="Rectangle 11">
            <a:hlinkClick r:id="rId10" action="ppaction://hlinksldjump"/>
            <a:extLst>
              <a:ext uri="{FF2B5EF4-FFF2-40B4-BE49-F238E27FC236}">
                <a16:creationId xmlns:a16="http://schemas.microsoft.com/office/drawing/2014/main" id="{C35C71B7-8AE1-EA58-F2A9-A2C2A3158536}"/>
              </a:ext>
            </a:extLst>
          </p:cNvPr>
          <p:cNvSpPr/>
          <p:nvPr/>
        </p:nvSpPr>
        <p:spPr>
          <a:xfrm>
            <a:off x="1274135" y="4107965"/>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Career Resources</a:t>
            </a:r>
          </a:p>
        </p:txBody>
      </p:sp>
      <p:sp>
        <p:nvSpPr>
          <p:cNvPr id="13" name="Rectangle 12">
            <a:hlinkClick r:id="rId11" action="ppaction://hlinksldjump"/>
            <a:extLst>
              <a:ext uri="{FF2B5EF4-FFF2-40B4-BE49-F238E27FC236}">
                <a16:creationId xmlns:a16="http://schemas.microsoft.com/office/drawing/2014/main" id="{63FD8D49-BE2C-EDDF-F6B1-EE88EE690252}"/>
              </a:ext>
            </a:extLst>
          </p:cNvPr>
          <p:cNvSpPr/>
          <p:nvPr/>
        </p:nvSpPr>
        <p:spPr>
          <a:xfrm>
            <a:off x="1259991" y="5918372"/>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Radiotherapy Quiz</a:t>
            </a:r>
          </a:p>
        </p:txBody>
      </p:sp>
      <p:sp>
        <p:nvSpPr>
          <p:cNvPr id="14" name="TextBox 13">
            <a:extLst>
              <a:ext uri="{FF2B5EF4-FFF2-40B4-BE49-F238E27FC236}">
                <a16:creationId xmlns:a16="http://schemas.microsoft.com/office/drawing/2014/main" id="{D86ABC00-449A-52AC-E49D-93F15062B024}"/>
              </a:ext>
            </a:extLst>
          </p:cNvPr>
          <p:cNvSpPr txBox="1"/>
          <p:nvPr/>
        </p:nvSpPr>
        <p:spPr>
          <a:xfrm>
            <a:off x="1131216" y="311085"/>
            <a:ext cx="8851770" cy="646331"/>
          </a:xfrm>
          <a:prstGeom prst="rect">
            <a:avLst/>
          </a:prstGeom>
          <a:noFill/>
        </p:spPr>
        <p:txBody>
          <a:bodyPr wrap="square" rtlCol="0">
            <a:spAutoFit/>
          </a:bodyPr>
          <a:lstStyle/>
          <a:p>
            <a:r>
              <a:rPr lang="en-GB" sz="3600" b="1" dirty="0">
                <a:solidFill>
                  <a:schemeClr val="bg1"/>
                </a:solidFill>
              </a:rPr>
              <a:t>WELCOME TO RADIOTHERAPY - HOMEPAGE</a:t>
            </a:r>
          </a:p>
        </p:txBody>
      </p:sp>
      <p:pic>
        <p:nvPicPr>
          <p:cNvPr id="15" name="Picture 2">
            <a:extLst>
              <a:ext uri="{FF2B5EF4-FFF2-40B4-BE49-F238E27FC236}">
                <a16:creationId xmlns:a16="http://schemas.microsoft.com/office/drawing/2014/main" id="{E2DED17F-6ECA-B3E8-165A-75986EF18F5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556" r="12786"/>
          <a:stretch/>
        </p:blipFill>
        <p:spPr bwMode="auto">
          <a:xfrm>
            <a:off x="7287246" y="2407460"/>
            <a:ext cx="3368359" cy="25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083D4AC8-E650-FBCE-55B2-3C6DA06A082A}"/>
              </a:ext>
            </a:extLst>
          </p:cNvPr>
          <p:cNvPicPr>
            <a:picLocks noChangeAspect="1"/>
          </p:cNvPicPr>
          <p:nvPr/>
        </p:nvPicPr>
        <p:blipFill rotWithShape="1">
          <a:blip r:embed="rId13"/>
          <a:srcRect l="1216" t="4401" r="1519" b="4346"/>
          <a:stretch/>
        </p:blipFill>
        <p:spPr>
          <a:xfrm>
            <a:off x="9725759" y="2545981"/>
            <a:ext cx="1607766" cy="944563"/>
          </a:xfrm>
          <a:prstGeom prst="rect">
            <a:avLst/>
          </a:prstGeom>
        </p:spPr>
      </p:pic>
      <p:sp>
        <p:nvSpPr>
          <p:cNvPr id="2" name="TextBox 1">
            <a:extLst>
              <a:ext uri="{FF2B5EF4-FFF2-40B4-BE49-F238E27FC236}">
                <a16:creationId xmlns:a16="http://schemas.microsoft.com/office/drawing/2014/main" id="{D641A946-F836-888E-4FBE-7EEDB3E5B077}"/>
              </a:ext>
            </a:extLst>
          </p:cNvPr>
          <p:cNvSpPr txBox="1"/>
          <p:nvPr/>
        </p:nvSpPr>
        <p:spPr>
          <a:xfrm>
            <a:off x="7398327" y="5715344"/>
            <a:ext cx="3368359" cy="646331"/>
          </a:xfrm>
          <a:prstGeom prst="rect">
            <a:avLst/>
          </a:prstGeom>
          <a:noFill/>
        </p:spPr>
        <p:txBody>
          <a:bodyPr wrap="square" rtlCol="0">
            <a:spAutoFit/>
          </a:bodyPr>
          <a:lstStyle/>
          <a:p>
            <a:pPr algn="ctr"/>
            <a:r>
              <a:rPr lang="en-GB" dirty="0">
                <a:solidFill>
                  <a:schemeClr val="bg1"/>
                </a:solidFill>
              </a:rPr>
              <a:t>Pressing Esc at any time will close the application</a:t>
            </a:r>
          </a:p>
        </p:txBody>
      </p:sp>
    </p:spTree>
    <p:extLst>
      <p:ext uri="{BB962C8B-B14F-4D97-AF65-F5344CB8AC3E}">
        <p14:creationId xmlns:p14="http://schemas.microsoft.com/office/powerpoint/2010/main" val="1910062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F3F7-57F5-8215-1917-DFB917710295}"/>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 Use: Imaging</a:t>
            </a:r>
          </a:p>
        </p:txBody>
      </p:sp>
      <p:sp>
        <p:nvSpPr>
          <p:cNvPr id="3" name="Content Placeholder 2">
            <a:extLst>
              <a:ext uri="{FF2B5EF4-FFF2-40B4-BE49-F238E27FC236}">
                <a16:creationId xmlns:a16="http://schemas.microsoft.com/office/drawing/2014/main" id="{0A7FD4BC-20DD-1FAD-26BF-C468E999D956}"/>
              </a:ext>
            </a:extLst>
          </p:cNvPr>
          <p:cNvSpPr>
            <a:spLocks noGrp="1"/>
          </p:cNvSpPr>
          <p:nvPr>
            <p:ph sz="half" idx="4294967295"/>
          </p:nvPr>
        </p:nvSpPr>
        <p:spPr>
          <a:xfrm>
            <a:off x="68385" y="1259010"/>
            <a:ext cx="8929688" cy="4351338"/>
          </a:xfrm>
        </p:spPr>
        <p:txBody>
          <a:bodyPr vert="horz" lIns="91440" tIns="45720" rIns="91440" bIns="45720" rtlCol="0" anchor="t">
            <a:normAutofit/>
          </a:bodyPr>
          <a:lstStyle/>
          <a:p>
            <a:r>
              <a:rPr lang="en-GB" sz="1800" dirty="0"/>
              <a:t>Different types of images can be generated from machines including: </a:t>
            </a:r>
          </a:p>
          <a:p>
            <a:pPr marL="173355" lvl="1" indent="-173355"/>
            <a:r>
              <a:rPr lang="en-GB" sz="1800" b="1" dirty="0"/>
              <a:t>X-rays –2D image</a:t>
            </a:r>
          </a:p>
          <a:p>
            <a:pPr marL="173355" lvl="1" indent="-173355"/>
            <a:r>
              <a:rPr lang="en-GB" sz="1800" b="1" dirty="0"/>
              <a:t>Cone beam CT scans – 3D volumetric image</a:t>
            </a:r>
          </a:p>
          <a:p>
            <a:pPr marL="173355" lvl="1" indent="-173355"/>
            <a:r>
              <a:rPr lang="en-GB" sz="1800" b="1" dirty="0"/>
              <a:t>MRI images (These are only present on MRI linear accelerators)</a:t>
            </a:r>
          </a:p>
        </p:txBody>
      </p:sp>
      <p:grpSp>
        <p:nvGrpSpPr>
          <p:cNvPr id="9" name="Group 8">
            <a:extLst>
              <a:ext uri="{FF2B5EF4-FFF2-40B4-BE49-F238E27FC236}">
                <a16:creationId xmlns:a16="http://schemas.microsoft.com/office/drawing/2014/main" id="{9083FC35-B695-5857-D66B-978E55F49869}"/>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4D021C6-A69E-764F-D526-889357BD8045}"/>
                </a:ext>
              </a:extLst>
            </p:cNvPr>
            <p:cNvGrpSpPr/>
            <p:nvPr/>
          </p:nvGrpSpPr>
          <p:grpSpPr>
            <a:xfrm>
              <a:off x="10890581" y="3960793"/>
              <a:ext cx="939567" cy="1181068"/>
              <a:chOff x="10863742" y="5234731"/>
              <a:chExt cx="939567" cy="1181068"/>
            </a:xfrm>
          </p:grpSpPr>
          <p:sp>
            <p:nvSpPr>
              <p:cNvPr id="12" name="Action Button: Go Home 11">
                <a:hlinkClick r:id="rId2" action="ppaction://hlinksldjump" highlightClick="1"/>
                <a:extLst>
                  <a:ext uri="{FF2B5EF4-FFF2-40B4-BE49-F238E27FC236}">
                    <a16:creationId xmlns:a16="http://schemas.microsoft.com/office/drawing/2014/main" id="{50CFBE79-41DC-EB54-F919-DD574D0AC58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40BCEA7F-55FD-7D84-95E0-1C3265D0A571}"/>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D5514071-7376-39E3-36B3-86A69F1CA877}"/>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552493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F3F7-57F5-8215-1917-DFB917710295}"/>
              </a:ext>
            </a:extLst>
          </p:cNvPr>
          <p:cNvSpPr>
            <a:spLocks noGrp="1"/>
          </p:cNvSpPr>
          <p:nvPr>
            <p:ph type="title" idx="4294967295"/>
          </p:nvPr>
        </p:nvSpPr>
        <p:spPr>
          <a:xfrm>
            <a:off x="595923" y="3663"/>
            <a:ext cx="10515600" cy="1325563"/>
          </a:xfrm>
        </p:spPr>
        <p:txBody>
          <a:bodyPr>
            <a:normAutofit/>
          </a:bodyPr>
          <a:lstStyle/>
          <a:p>
            <a:pPr algn="ctr"/>
            <a:r>
              <a:rPr lang="en-GB" sz="2800" dirty="0">
                <a:solidFill>
                  <a:schemeClr val="bg1"/>
                </a:solidFill>
                <a:latin typeface="Franklin Gothic Medium"/>
              </a:rPr>
              <a:t>Radiation Use: Imaging</a:t>
            </a:r>
          </a:p>
        </p:txBody>
      </p:sp>
      <p:grpSp>
        <p:nvGrpSpPr>
          <p:cNvPr id="9" name="Group 8">
            <a:extLst>
              <a:ext uri="{FF2B5EF4-FFF2-40B4-BE49-F238E27FC236}">
                <a16:creationId xmlns:a16="http://schemas.microsoft.com/office/drawing/2014/main" id="{9083FC35-B695-5857-D66B-978E55F49869}"/>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4D021C6-A69E-764F-D526-889357BD8045}"/>
                </a:ext>
              </a:extLst>
            </p:cNvPr>
            <p:cNvGrpSpPr/>
            <p:nvPr/>
          </p:nvGrpSpPr>
          <p:grpSpPr>
            <a:xfrm>
              <a:off x="10890581" y="3960793"/>
              <a:ext cx="939567" cy="1181068"/>
              <a:chOff x="10863742" y="5234731"/>
              <a:chExt cx="939567" cy="1181068"/>
            </a:xfrm>
          </p:grpSpPr>
          <p:sp>
            <p:nvSpPr>
              <p:cNvPr id="12" name="Action Button: Go Home 11">
                <a:hlinkClick r:id="rId3" action="ppaction://hlinksldjump" highlightClick="1"/>
                <a:extLst>
                  <a:ext uri="{FF2B5EF4-FFF2-40B4-BE49-F238E27FC236}">
                    <a16:creationId xmlns:a16="http://schemas.microsoft.com/office/drawing/2014/main" id="{50CFBE79-41DC-EB54-F919-DD574D0AC58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ction Button: Go Forward or Next 12">
                <a:hlinkClick r:id="" action="ppaction://hlinkshowjump?jump=nextslide" highlightClick="1"/>
                <a:extLst>
                  <a:ext uri="{FF2B5EF4-FFF2-40B4-BE49-F238E27FC236}">
                    <a16:creationId xmlns:a16="http://schemas.microsoft.com/office/drawing/2014/main" id="{40BCEA7F-55FD-7D84-95E0-1C3265D0A571}"/>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D5514071-7376-39E3-36B3-86A69F1CA877}"/>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BACK</a:t>
              </a:r>
            </a:p>
          </p:txBody>
        </p:sp>
      </p:grpSp>
      <p:pic>
        <p:nvPicPr>
          <p:cNvPr id="8" name="Online Media 7" title="Difference Between CT and CBCT |CT and CBCT basic understanding| Fan beam vs Cone beam|">
            <a:hlinkClick r:id="" action="ppaction://media"/>
            <a:extLst>
              <a:ext uri="{FF2B5EF4-FFF2-40B4-BE49-F238E27FC236}">
                <a16:creationId xmlns:a16="http://schemas.microsoft.com/office/drawing/2014/main" id="{60447362-2EBB-62A7-2AD3-6003DFD0A839}"/>
              </a:ext>
            </a:extLst>
          </p:cNvPr>
          <p:cNvPicPr>
            <a:picLocks noRot="1" noChangeAspect="1"/>
          </p:cNvPicPr>
          <p:nvPr>
            <a:videoFile r:link="rId1"/>
          </p:nvPr>
        </p:nvPicPr>
        <p:blipFill>
          <a:blip r:embed="rId4"/>
          <a:stretch>
            <a:fillRect/>
          </a:stretch>
        </p:blipFill>
        <p:spPr>
          <a:xfrm>
            <a:off x="2145934" y="2297826"/>
            <a:ext cx="7420097" cy="4192364"/>
          </a:xfrm>
          <a:prstGeom prst="rect">
            <a:avLst/>
          </a:prstGeom>
        </p:spPr>
      </p:pic>
      <p:sp>
        <p:nvSpPr>
          <p:cNvPr id="14" name="TextBox 13">
            <a:extLst>
              <a:ext uri="{FF2B5EF4-FFF2-40B4-BE49-F238E27FC236}">
                <a16:creationId xmlns:a16="http://schemas.microsoft.com/office/drawing/2014/main" id="{B0FE2C14-04A4-CF12-6996-A22CCD47DA0C}"/>
              </a:ext>
            </a:extLst>
          </p:cNvPr>
          <p:cNvSpPr txBox="1"/>
          <p:nvPr/>
        </p:nvSpPr>
        <p:spPr>
          <a:xfrm>
            <a:off x="4210050" y="1330021"/>
            <a:ext cx="3771900" cy="369332"/>
          </a:xfrm>
          <a:prstGeom prst="rect">
            <a:avLst/>
          </a:prstGeom>
          <a:noFill/>
        </p:spPr>
        <p:txBody>
          <a:bodyPr wrap="square" rtlCol="0">
            <a:spAutoFit/>
          </a:bodyPr>
          <a:lstStyle/>
          <a:p>
            <a:r>
              <a:rPr lang="en-GB" dirty="0"/>
              <a:t>Click to see how a 3D CBCT is created</a:t>
            </a:r>
          </a:p>
        </p:txBody>
      </p:sp>
    </p:spTree>
    <p:extLst>
      <p:ext uri="{BB962C8B-B14F-4D97-AF65-F5344CB8AC3E}">
        <p14:creationId xmlns:p14="http://schemas.microsoft.com/office/powerpoint/2010/main" val="1583537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E5B6-0BD7-12A9-0307-1BB627EF981E}"/>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 Use: Imaging</a:t>
            </a:r>
          </a:p>
        </p:txBody>
      </p:sp>
      <p:sp>
        <p:nvSpPr>
          <p:cNvPr id="3" name="Content Placeholder 2">
            <a:extLst>
              <a:ext uri="{FF2B5EF4-FFF2-40B4-BE49-F238E27FC236}">
                <a16:creationId xmlns:a16="http://schemas.microsoft.com/office/drawing/2014/main" id="{2CBD6A43-6644-794C-249C-69C61A04614C}"/>
              </a:ext>
            </a:extLst>
          </p:cNvPr>
          <p:cNvSpPr>
            <a:spLocks noGrp="1"/>
          </p:cNvSpPr>
          <p:nvPr>
            <p:ph sz="half" idx="4294967295"/>
          </p:nvPr>
        </p:nvSpPr>
        <p:spPr>
          <a:xfrm>
            <a:off x="302846" y="1464163"/>
            <a:ext cx="5797061" cy="4361107"/>
          </a:xfrm>
        </p:spPr>
        <p:txBody>
          <a:bodyPr vert="horz" lIns="91440" tIns="45720" rIns="91440" bIns="45720" rtlCol="0" anchor="t">
            <a:normAutofit/>
          </a:bodyPr>
          <a:lstStyle/>
          <a:p>
            <a:pPr marL="0" lvl="1" indent="0">
              <a:buNone/>
            </a:pPr>
            <a:r>
              <a:rPr lang="en-GB" sz="1800" b="1" dirty="0"/>
              <a:t>These images allow us to analyse patient position and make adjustments accordingly to match patient position on the treatment couch with the position they were in at the pre-treatment CT scan.</a:t>
            </a:r>
            <a:endParaRPr lang="en-US" sz="1800" b="1"/>
          </a:p>
          <a:p>
            <a:endParaRPr lang="en-GB" dirty="0"/>
          </a:p>
        </p:txBody>
      </p:sp>
      <p:pic>
        <p:nvPicPr>
          <p:cNvPr id="6" name="Content Placeholder 5">
            <a:extLst>
              <a:ext uri="{FF2B5EF4-FFF2-40B4-BE49-F238E27FC236}">
                <a16:creationId xmlns:a16="http://schemas.microsoft.com/office/drawing/2014/main" id="{5645271C-EA50-D565-B4A3-E6417CDB8E29}"/>
              </a:ext>
            </a:extLst>
          </p:cNvPr>
          <p:cNvPicPr>
            <a:picLocks noGrp="1" noChangeAspect="1"/>
          </p:cNvPicPr>
          <p:nvPr>
            <p:ph sz="half" idx="4294967295"/>
          </p:nvPr>
        </p:nvPicPr>
        <p:blipFill>
          <a:blip r:embed="rId2"/>
          <a:stretch>
            <a:fillRect/>
          </a:stretch>
        </p:blipFill>
        <p:spPr>
          <a:xfrm>
            <a:off x="6491898" y="1466850"/>
            <a:ext cx="4010025" cy="3924300"/>
          </a:xfrm>
        </p:spPr>
      </p:pic>
      <p:sp>
        <p:nvSpPr>
          <p:cNvPr id="11" name="Action Button: Go Home 10">
            <a:hlinkClick r:id="rId3" action="ppaction://hlinksldjump" highlightClick="1"/>
            <a:extLst>
              <a:ext uri="{FF2B5EF4-FFF2-40B4-BE49-F238E27FC236}">
                <a16:creationId xmlns:a16="http://schemas.microsoft.com/office/drawing/2014/main" id="{5BB51F5A-6BEC-B82A-237B-4CB9AD1FCA67}"/>
              </a:ext>
            </a:extLst>
          </p:cNvPr>
          <p:cNvSpPr/>
          <p:nvPr/>
        </p:nvSpPr>
        <p:spPr>
          <a:xfrm>
            <a:off x="11128345" y="5272044"/>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30855890-D848-2693-461A-EFFDAD03BED2}"/>
              </a:ext>
            </a:extLst>
          </p:cNvPr>
          <p:cNvSpPr/>
          <p:nvPr/>
        </p:nvSpPr>
        <p:spPr>
          <a:xfrm>
            <a:off x="11128345" y="5899872"/>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Tree>
    <p:extLst>
      <p:ext uri="{BB962C8B-B14F-4D97-AF65-F5344CB8AC3E}">
        <p14:creationId xmlns:p14="http://schemas.microsoft.com/office/powerpoint/2010/main" val="3650451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Therapeutic Radiographers</a:t>
            </a:r>
          </a:p>
        </p:txBody>
      </p:sp>
      <p:pic>
        <p:nvPicPr>
          <p:cNvPr id="4" name="Picture 3"/>
          <p:cNvPicPr>
            <a:picLocks noChangeAspect="1"/>
          </p:cNvPicPr>
          <p:nvPr/>
        </p:nvPicPr>
        <p:blipFill>
          <a:blip r:embed="rId2"/>
          <a:stretch>
            <a:fillRect/>
          </a:stretch>
        </p:blipFill>
        <p:spPr>
          <a:xfrm>
            <a:off x="2711006" y="1409119"/>
            <a:ext cx="2444373" cy="1420099"/>
          </a:xfrm>
          <a:prstGeom prst="rect">
            <a:avLst/>
          </a:prstGeom>
        </p:spPr>
      </p:pic>
      <p:sp>
        <p:nvSpPr>
          <p:cNvPr id="6" name="TextBox 5"/>
          <p:cNvSpPr txBox="1"/>
          <p:nvPr/>
        </p:nvSpPr>
        <p:spPr>
          <a:xfrm>
            <a:off x="4079" y="1330880"/>
            <a:ext cx="2592288"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Franklin Gothic Book"/>
              </a:rPr>
              <a:t>Who are we?</a:t>
            </a:r>
            <a:endParaRPr lang="en-GB" b="1" i="0" u="none" strike="noStrike" kern="1200" cap="none" spc="0" normalizeH="0" baseline="0" noProof="0">
              <a:ln>
                <a:noFill/>
              </a:ln>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prstClr val="black"/>
                </a:solidFill>
                <a:effectLst/>
                <a:uLnTx/>
                <a:uFillTx/>
                <a:latin typeface="Franklin Gothic Book"/>
              </a:rPr>
              <a:t>Allied health professionals registered under the Health and Care Professions Council</a:t>
            </a:r>
            <a:endParaRPr lang="en-GB" i="0" u="none" strike="noStrike" kern="1200" cap="none" spc="0" normalizeH="0" baseline="0" noProof="0">
              <a:ln>
                <a:noFill/>
              </a:ln>
              <a:solidFill>
                <a:prstClr val="black"/>
              </a:solidFill>
              <a:effectLst/>
              <a:uLnTx/>
              <a:uFillTx/>
              <a:latin typeface="Franklin Gothic Book"/>
            </a:endParaRPr>
          </a:p>
        </p:txBody>
      </p:sp>
      <p:sp>
        <p:nvSpPr>
          <p:cNvPr id="7" name="TextBox 6"/>
          <p:cNvSpPr txBox="1"/>
          <p:nvPr/>
        </p:nvSpPr>
        <p:spPr>
          <a:xfrm>
            <a:off x="15417" y="3206931"/>
            <a:ext cx="259228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Franklin Gothic Book"/>
              </a:rPr>
              <a:t>What do we do?</a:t>
            </a:r>
            <a:br>
              <a:rPr lang="en-GB" sz="1800" b="1" i="0" u="none" strike="noStrike" kern="1200" cap="none" spc="0" normalizeH="0" baseline="0" noProof="0" dirty="0">
                <a:ln>
                  <a:noFill/>
                </a:ln>
                <a:effectLst/>
                <a:uLnTx/>
                <a:uFillTx/>
                <a:latin typeface="Franklin Gothic Book"/>
              </a:rPr>
            </a:br>
            <a:r>
              <a:rPr kumimoji="0" lang="en-GB" b="0" i="0" u="none" strike="noStrike" kern="1200" cap="none" spc="0" normalizeH="0" baseline="0" noProof="0" dirty="0">
                <a:ln>
                  <a:noFill/>
                </a:ln>
                <a:solidFill>
                  <a:prstClr val="black"/>
                </a:solidFill>
                <a:effectLst/>
                <a:uLnTx/>
                <a:uFillTx/>
                <a:latin typeface="Franklin Gothic Book"/>
              </a:rPr>
              <a:t>Treat and care for cancer patients using ionising radiation.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1033" y="3199894"/>
            <a:ext cx="2444373" cy="121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896244" y="1208810"/>
            <a:ext cx="4416491"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Franklin Gothic Book"/>
              </a:rPr>
              <a:t>Where do they work?</a:t>
            </a:r>
            <a:br>
              <a:rPr lang="en-GB" sz="1800" b="0" i="0" u="none" strike="noStrike" kern="1200" cap="none" spc="0" normalizeH="0" baseline="0" noProof="0" dirty="0">
                <a:ln>
                  <a:noFill/>
                </a:ln>
                <a:effectLst/>
                <a:uLnTx/>
                <a:uFillTx/>
                <a:latin typeface="Franklin Gothic Book"/>
              </a:rPr>
            </a:br>
            <a:r>
              <a:rPr kumimoji="0" lang="en-GB" b="0" i="0" u="none" strike="noStrike" kern="1200" cap="none" spc="0" normalizeH="0" baseline="0" noProof="0" dirty="0">
                <a:ln>
                  <a:noFill/>
                </a:ln>
                <a:solidFill>
                  <a:prstClr val="black"/>
                </a:solidFill>
                <a:effectLst/>
                <a:uLnTx/>
                <a:uFillTx/>
                <a:latin typeface="Franklin Gothic Book"/>
              </a:rPr>
              <a:t>In an oncology centre, within a hospital trust.</a:t>
            </a:r>
            <a:br>
              <a:rPr lang="en-GB" b="0" i="0" u="none" strike="noStrike" kern="1200" cap="none" spc="0" normalizeH="0" baseline="0" noProof="0" dirty="0">
                <a:ln>
                  <a:noFill/>
                </a:ln>
                <a:effectLst/>
                <a:uLnTx/>
                <a:uFillTx/>
                <a:latin typeface="Franklin Gothic Book"/>
              </a:rPr>
            </a:br>
            <a:endParaRPr lang="en-GB" b="0" i="0" u="none" strike="noStrike" kern="1200" cap="none" spc="0" normalizeH="0" baseline="0" noProof="0" dirty="0">
              <a:ln>
                <a:noFill/>
              </a:ln>
              <a:solidFill>
                <a:prstClr val="black"/>
              </a:solidFill>
              <a:effectLst/>
              <a:uLnTx/>
              <a:uFillTx/>
              <a:latin typeface="Franklin Gothic Book"/>
            </a:endParaRPr>
          </a:p>
          <a:p>
            <a:pPr>
              <a:defRPr/>
            </a:pPr>
            <a:r>
              <a:rPr kumimoji="0" lang="en-GB" b="0" i="0" u="none" strike="noStrike" kern="1200" cap="none" spc="0" normalizeH="0" baseline="0" noProof="0" dirty="0">
                <a:ln>
                  <a:noFill/>
                </a:ln>
                <a:solidFill>
                  <a:prstClr val="black"/>
                </a:solidFill>
                <a:effectLst/>
                <a:uLnTx/>
                <a:uFillTx/>
                <a:latin typeface="Franklin Gothic Book"/>
              </a:rPr>
              <a:t>The centres are an outpatient department, which means patients attend for an appointment from home unless ill and they are transferred from a hospital ward.</a:t>
            </a:r>
            <a:r>
              <a:rPr lang="en-GB" dirty="0">
                <a:solidFill>
                  <a:prstClr val="black"/>
                </a:solidFill>
                <a:latin typeface="Franklin Gothic Book"/>
              </a:rPr>
              <a:t> </a:t>
            </a:r>
            <a:endParaRPr lang="en-GB" b="0"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Franklin Gothic Book"/>
              </a:rPr>
              <a:t>Appointments vary in length (12 – 45 mins) depending on treatment technique.</a:t>
            </a:r>
            <a:br>
              <a:rPr lang="en-GB" sz="1800" b="0" i="0" u="none" strike="noStrike" kern="1200" cap="none" spc="0" normalizeH="0" baseline="0" noProof="0" dirty="0">
                <a:ln>
                  <a:noFill/>
                </a:ln>
                <a:effectLst/>
                <a:uLnTx/>
                <a:uFillTx/>
                <a:latin typeface="Franklin Gothic Book"/>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5206" y="5106978"/>
            <a:ext cx="2592288"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Franklin Gothic Book"/>
              </a:rPr>
              <a:t>What do we use?</a:t>
            </a:r>
            <a:endParaRPr lang="en-GB" sz="1800" b="1" i="0" u="none" strike="noStrike" kern="1200" cap="none" spc="0" normalizeH="0" baseline="0" noProof="0">
              <a:ln>
                <a:noFill/>
              </a:ln>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Franklin Gothic Book"/>
              </a:rPr>
              <a:t>Most commonly use linear accelerators amongst other machines to treat patients</a:t>
            </a:r>
            <a:endParaRPr lang="en-GB" b="0" i="0" u="none" strike="noStrike" kern="1200" cap="none" spc="0" normalizeH="0" baseline="0" noProof="0" dirty="0">
              <a:ln>
                <a:noFill/>
              </a:ln>
              <a:solidFill>
                <a:prstClr val="black"/>
              </a:solidFill>
              <a:effectLst/>
              <a:uLnTx/>
              <a:uFillTx/>
              <a:latin typeface="Franklin Gothic Book"/>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5101" y="4872404"/>
            <a:ext cx="2633665" cy="163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941"/>
          <a:stretch/>
        </p:blipFill>
        <p:spPr bwMode="auto">
          <a:xfrm>
            <a:off x="5903978" y="4013701"/>
            <a:ext cx="2626023" cy="121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r="6250" b="3549"/>
          <a:stretch/>
        </p:blipFill>
        <p:spPr bwMode="auto">
          <a:xfrm>
            <a:off x="8880307" y="4051359"/>
            <a:ext cx="3065772" cy="118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9140" y="5396820"/>
            <a:ext cx="2630861" cy="127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3770" y="5371459"/>
            <a:ext cx="3072341" cy="131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8689776" y="4026927"/>
            <a:ext cx="0" cy="118957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5903978" y="5314990"/>
            <a:ext cx="2688301" cy="148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a:off x="8784299" y="5314990"/>
            <a:ext cx="3161781" cy="148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8688288" y="5396820"/>
            <a:ext cx="1488" cy="1275498"/>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0" name="AutoShape 12" descr="318 nuclear explosion clip art free | Public domain vectors"/>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49273" y="5209692"/>
            <a:ext cx="281007" cy="21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6BBD33CE-106D-D66E-B716-7625FE899CC6}"/>
              </a:ext>
            </a:extLst>
          </p:cNvPr>
          <p:cNvGrpSpPr/>
          <p:nvPr/>
        </p:nvGrpSpPr>
        <p:grpSpPr>
          <a:xfrm>
            <a:off x="11003573" y="2106967"/>
            <a:ext cx="939567" cy="1800169"/>
            <a:chOff x="10890581" y="3960793"/>
            <a:chExt cx="939567" cy="1800169"/>
          </a:xfrm>
        </p:grpSpPr>
        <p:grpSp>
          <p:nvGrpSpPr>
            <p:cNvPr id="13" name="Group 12">
              <a:extLst>
                <a:ext uri="{FF2B5EF4-FFF2-40B4-BE49-F238E27FC236}">
                  <a16:creationId xmlns:a16="http://schemas.microsoft.com/office/drawing/2014/main" id="{C101BBD1-0A21-AC81-66E0-BAFB11C1859F}"/>
                </a:ext>
              </a:extLst>
            </p:cNvPr>
            <p:cNvGrpSpPr/>
            <p:nvPr/>
          </p:nvGrpSpPr>
          <p:grpSpPr>
            <a:xfrm>
              <a:off x="10890581" y="3960793"/>
              <a:ext cx="939567" cy="1181068"/>
              <a:chOff x="10863742" y="5234731"/>
              <a:chExt cx="939567" cy="1181068"/>
            </a:xfrm>
          </p:grpSpPr>
          <p:sp>
            <p:nvSpPr>
              <p:cNvPr id="15" name="Action Button: Go Home 14">
                <a:hlinkClick r:id="rId10" action="ppaction://hlinksldjump" highlightClick="1"/>
                <a:extLst>
                  <a:ext uri="{FF2B5EF4-FFF2-40B4-BE49-F238E27FC236}">
                    <a16:creationId xmlns:a16="http://schemas.microsoft.com/office/drawing/2014/main" id="{C43C23D1-D295-4350-F723-EAB70DF59802}"/>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Forward or Next 15">
                <a:hlinkClick r:id="" action="ppaction://hlinkshowjump?jump=nextslide" highlightClick="1"/>
                <a:extLst>
                  <a:ext uri="{FF2B5EF4-FFF2-40B4-BE49-F238E27FC236}">
                    <a16:creationId xmlns:a16="http://schemas.microsoft.com/office/drawing/2014/main" id="{A8781335-F375-9E7A-D406-383CEB936897}"/>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4" name="Action Button: Go Back or Previous 13">
              <a:hlinkClick r:id="" action="ppaction://hlinkshowjump?jump=previousslide" highlightClick="1"/>
              <a:extLst>
                <a:ext uri="{FF2B5EF4-FFF2-40B4-BE49-F238E27FC236}">
                  <a16:creationId xmlns:a16="http://schemas.microsoft.com/office/drawing/2014/main" id="{DE44F8CE-3EF2-AE84-3D49-EA771F73DEDD}"/>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881677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par>
                          <p:cTn id="17" fill="hold">
                            <p:stCondLst>
                              <p:cond delay="500"/>
                            </p:stCondLst>
                            <p:childTnLst>
                              <p:par>
                                <p:cTn id="18" presetID="6" presetClass="entr" presetSubtype="16" fill="hold" nodeType="afterEffect">
                                  <p:stCondLst>
                                    <p:cond delay="0"/>
                                  </p:stCondLst>
                                  <p:childTnLst>
                                    <p:set>
                                      <p:cBhvr>
                                        <p:cTn id="19" dur="1" fill="hold">
                                          <p:stCondLst>
                                            <p:cond delay="0"/>
                                          </p:stCondLst>
                                        </p:cTn>
                                        <p:tgtEl>
                                          <p:spTgt spid="1037"/>
                                        </p:tgtEl>
                                        <p:attrNameLst>
                                          <p:attrName>style.visibility</p:attrName>
                                        </p:attrNameLst>
                                      </p:cBhvr>
                                      <p:to>
                                        <p:strVal val="visible"/>
                                      </p:to>
                                    </p:set>
                                    <p:animEffect transition="in" filter="circle(in)">
                                      <p:cBhvr>
                                        <p:cTn id="20" dur="2000"/>
                                        <p:tgtEl>
                                          <p:spTgt spid="103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fade">
                                      <p:cBhvr>
                                        <p:cTn id="29" dur="1000"/>
                                        <p:tgtEl>
                                          <p:spTgt spid="1029"/>
                                        </p:tgtEl>
                                      </p:cBhvr>
                                    </p:animEffect>
                                    <p:anim calcmode="lin" valueType="num">
                                      <p:cBhvr>
                                        <p:cTn id="30" dur="1000" fill="hold"/>
                                        <p:tgtEl>
                                          <p:spTgt spid="1029"/>
                                        </p:tgtEl>
                                        <p:attrNameLst>
                                          <p:attrName>ppt_x</p:attrName>
                                        </p:attrNameLst>
                                      </p:cBhvr>
                                      <p:tavLst>
                                        <p:tav tm="0">
                                          <p:val>
                                            <p:strVal val="#ppt_x"/>
                                          </p:val>
                                        </p:tav>
                                        <p:tav tm="100000">
                                          <p:val>
                                            <p:strVal val="#ppt_x"/>
                                          </p:val>
                                        </p:tav>
                                      </p:tavLst>
                                    </p:anim>
                                    <p:anim calcmode="lin" valueType="num">
                                      <p:cBhvr>
                                        <p:cTn id="31" dur="1000" fill="hold"/>
                                        <p:tgtEl>
                                          <p:spTgt spid="102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fade">
                                      <p:cBhvr>
                                        <p:cTn id="34" dur="1000"/>
                                        <p:tgtEl>
                                          <p:spTgt spid="1031"/>
                                        </p:tgtEl>
                                      </p:cBhvr>
                                    </p:animEffect>
                                    <p:anim calcmode="lin" valueType="num">
                                      <p:cBhvr>
                                        <p:cTn id="35" dur="1000" fill="hold"/>
                                        <p:tgtEl>
                                          <p:spTgt spid="1031"/>
                                        </p:tgtEl>
                                        <p:attrNameLst>
                                          <p:attrName>ppt_x</p:attrName>
                                        </p:attrNameLst>
                                      </p:cBhvr>
                                      <p:tavLst>
                                        <p:tav tm="0">
                                          <p:val>
                                            <p:strVal val="#ppt_x"/>
                                          </p:val>
                                        </p:tav>
                                        <p:tav tm="100000">
                                          <p:val>
                                            <p:strVal val="#ppt_x"/>
                                          </p:val>
                                        </p:tav>
                                      </p:tavLst>
                                    </p:anim>
                                    <p:anim calcmode="lin" valueType="num">
                                      <p:cBhvr>
                                        <p:cTn id="36" dur="1000" fill="hold"/>
                                        <p:tgtEl>
                                          <p:spTgt spid="103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fade">
                                      <p:cBhvr>
                                        <p:cTn id="39" dur="1000"/>
                                        <p:tgtEl>
                                          <p:spTgt spid="1032"/>
                                        </p:tgtEl>
                                      </p:cBhvr>
                                    </p:animEffect>
                                    <p:anim calcmode="lin" valueType="num">
                                      <p:cBhvr>
                                        <p:cTn id="40" dur="1000" fill="hold"/>
                                        <p:tgtEl>
                                          <p:spTgt spid="1032"/>
                                        </p:tgtEl>
                                        <p:attrNameLst>
                                          <p:attrName>ppt_x</p:attrName>
                                        </p:attrNameLst>
                                      </p:cBhvr>
                                      <p:tavLst>
                                        <p:tav tm="0">
                                          <p:val>
                                            <p:strVal val="#ppt_x"/>
                                          </p:val>
                                        </p:tav>
                                        <p:tav tm="100000">
                                          <p:val>
                                            <p:strVal val="#ppt_x"/>
                                          </p:val>
                                        </p:tav>
                                      </p:tavLst>
                                    </p:anim>
                                    <p:anim calcmode="lin" valueType="num">
                                      <p:cBhvr>
                                        <p:cTn id="41" dur="1000" fill="hold"/>
                                        <p:tgtEl>
                                          <p:spTgt spid="1032"/>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par>
                                <p:cTn id="60" presetID="10" presetClass="entr" presetSubtype="0" fill="hold" nodeType="withEffect">
                                  <p:stCondLst>
                                    <p:cond delay="0"/>
                                  </p:stCondLst>
                                  <p:childTnLst>
                                    <p:set>
                                      <p:cBhvr>
                                        <p:cTn id="61" dur="1" fill="hold">
                                          <p:stCondLst>
                                            <p:cond delay="0"/>
                                          </p:stCondLst>
                                        </p:cTn>
                                        <p:tgtEl>
                                          <p:spTgt spid="1027"/>
                                        </p:tgtEl>
                                        <p:attrNameLst>
                                          <p:attrName>style.visibility</p:attrName>
                                        </p:attrNameLst>
                                      </p:cBhvr>
                                      <p:to>
                                        <p:strVal val="visible"/>
                                      </p:to>
                                    </p:set>
                                    <p:animEffect transition="in" filter="fade">
                                      <p:cBhvr>
                                        <p:cTn id="62" dur="500"/>
                                        <p:tgtEl>
                                          <p:spTgt spid="1027"/>
                                        </p:tgtEl>
                                      </p:cBhvr>
                                    </p:animEffect>
                                  </p:childTnLst>
                                </p:cTn>
                              </p:par>
                            </p:childTnLst>
                          </p:cTn>
                        </p:par>
                        <p:par>
                          <p:cTn id="63" fill="hold">
                            <p:stCondLst>
                              <p:cond delay="5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5DBE-C581-DF12-8B02-1BB4FA99B94C}"/>
              </a:ext>
            </a:extLst>
          </p:cNvPr>
          <p:cNvSpPr>
            <a:spLocks noGrp="1"/>
          </p:cNvSpPr>
          <p:nvPr/>
        </p:nvSpPr>
        <p:spPr>
          <a:xfrm>
            <a:off x="504568" y="535662"/>
            <a:ext cx="9064752" cy="511175"/>
          </a:xfrm>
          <a:prstGeom prst="rect">
            <a:avLst/>
          </a:prstGeom>
        </p:spPr>
        <p:txBody>
          <a:bodyPr vert="horz" lIns="164592"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800" b="0" i="0" u="none" strike="noStrike" kern="1200" cap="none" spc="0" normalizeH="0" baseline="0" noProof="0" dirty="0">
                <a:ln>
                  <a:noFill/>
                </a:ln>
                <a:effectLst/>
                <a:uLnTx/>
                <a:uFillTx/>
                <a:latin typeface="Franklin Gothic Medium"/>
              </a:rPr>
              <a:t>Working life as a</a:t>
            </a:r>
            <a:r>
              <a:rPr lang="en-US" sz="2800" dirty="0">
                <a:latin typeface="Franklin Gothic Medium"/>
              </a:rPr>
              <a:t> Therapeutic Radiographer</a:t>
            </a:r>
            <a:endParaRPr kumimoji="0" lang="en-US" sz="2800" b="0" i="0" u="none" strike="noStrike" kern="1200" cap="none" spc="0" normalizeH="0" baseline="0" noProof="0" dirty="0">
              <a:ln>
                <a:noFill/>
              </a:ln>
              <a:effectLst/>
              <a:uLnTx/>
              <a:uFillTx/>
              <a:latin typeface="Franklin Gothic Medium"/>
            </a:endParaRPr>
          </a:p>
        </p:txBody>
      </p:sp>
      <p:sp>
        <p:nvSpPr>
          <p:cNvPr id="3" name="Title 1">
            <a:extLst>
              <a:ext uri="{FF2B5EF4-FFF2-40B4-BE49-F238E27FC236}">
                <a16:creationId xmlns:a16="http://schemas.microsoft.com/office/drawing/2014/main" id="{C47AB00B-97F0-F1D1-13B4-9B518FAC4528}"/>
              </a:ext>
            </a:extLst>
          </p:cNvPr>
          <p:cNvSpPr>
            <a:spLocks noGrp="1"/>
          </p:cNvSpPr>
          <p:nvPr/>
        </p:nvSpPr>
        <p:spPr>
          <a:xfrm>
            <a:off x="507617" y="1093182"/>
            <a:ext cx="10588751" cy="35386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bg1"/>
                </a:solidFill>
                <a:latin typeface="+mn-lt"/>
                <a:ea typeface="+mj-ea"/>
                <a:cs typeface="+mj-cs"/>
              </a:defRPr>
            </a:lvl1pPr>
          </a:lstStyle>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r>
              <a:rPr kumimoji="0" lang="en-US" sz="1800" b="1" i="0" u="none" strike="noStrike" kern="1200" cap="none" spc="0" normalizeH="0" baseline="0" noProof="0" dirty="0">
                <a:ln>
                  <a:noFill/>
                </a:ln>
                <a:solidFill>
                  <a:srgbClr val="000000"/>
                </a:solidFill>
                <a:effectLst/>
                <a:uLnTx/>
                <a:uFillTx/>
                <a:latin typeface="Franklin Gothic Book"/>
              </a:rPr>
              <a:t>Working hours are generally 8.30 - 4.30 Monday – Friday however shifts can cover from 8am to 8pm with a half hour lunch.</a:t>
            </a:r>
            <a:endParaRPr lang="en-US" sz="1800" b="1" i="0" u="none" strike="noStrike" kern="1200" cap="none" spc="0" normalizeH="0" baseline="0" noProof="0" dirty="0">
              <a:ln>
                <a:noFill/>
              </a:ln>
              <a:solidFill>
                <a:srgbClr val="000000"/>
              </a:solidFill>
              <a:effectLst/>
              <a:uLnTx/>
              <a:uFillTx/>
              <a:latin typeface="Franklin Gothic Book"/>
              <a:ea typeface="Calibri"/>
              <a:cs typeface="Calibri"/>
            </a:endParaRPr>
          </a:p>
          <a:p>
            <a:pPr>
              <a:defRPr/>
            </a:pPr>
            <a:endParaRPr lang="en-US" sz="1800" b="1" dirty="0">
              <a:solidFill>
                <a:srgbClr val="000000"/>
              </a:solidFill>
              <a:latin typeface="Franklin Gothic Book"/>
              <a:ea typeface="Calibri" panose="020F0502020204030204"/>
              <a:cs typeface="Calibri" panose="020F0502020204030204"/>
            </a:endParaRPr>
          </a:p>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r>
              <a:rPr kumimoji="0" lang="en-US" sz="1800" b="1" i="0" u="none" strike="noStrike" kern="1200" cap="none" spc="0" normalizeH="0" baseline="0" noProof="0" dirty="0">
                <a:ln>
                  <a:noFill/>
                </a:ln>
                <a:solidFill>
                  <a:srgbClr val="000000"/>
                </a:solidFill>
                <a:effectLst/>
                <a:uLnTx/>
                <a:uFillTx/>
                <a:latin typeface="Franklin Gothic Book"/>
              </a:rPr>
              <a:t>An on-call service is provided at weekends and Bank Holidays for emergency oncology patients, this is usually on a </a:t>
            </a:r>
            <a:r>
              <a:rPr kumimoji="0" lang="en-US" sz="1800" b="1" i="0" u="none" strike="noStrike" kern="1200" cap="none" spc="0" normalizeH="0" baseline="0" noProof="0" err="1">
                <a:ln>
                  <a:noFill/>
                </a:ln>
                <a:solidFill>
                  <a:srgbClr val="000000"/>
                </a:solidFill>
                <a:effectLst/>
                <a:uLnTx/>
                <a:uFillTx/>
                <a:latin typeface="Franklin Gothic Book"/>
              </a:rPr>
              <a:t>rota</a:t>
            </a:r>
            <a:r>
              <a:rPr kumimoji="0" lang="en-US" sz="1800" b="1" i="0" u="none" strike="noStrike" kern="1200" cap="none" spc="0" normalizeH="0" baseline="0" noProof="0" dirty="0">
                <a:ln>
                  <a:noFill/>
                </a:ln>
                <a:solidFill>
                  <a:srgbClr val="000000"/>
                </a:solidFill>
                <a:effectLst/>
                <a:uLnTx/>
                <a:uFillTx/>
                <a:latin typeface="Franklin Gothic Book"/>
              </a:rPr>
              <a:t> system.</a:t>
            </a:r>
            <a:endParaRPr lang="en-US" sz="1800" b="1" i="0" u="none" strike="noStrike" kern="1200" cap="none" spc="0" normalizeH="0" baseline="0" noProof="0" dirty="0">
              <a:ln>
                <a:noFill/>
              </a:ln>
              <a:solidFill>
                <a:srgbClr val="000000"/>
              </a:solidFill>
              <a:effectLst/>
              <a:uLnTx/>
              <a:uFillTx/>
              <a:latin typeface="Franklin Gothic Book"/>
              <a:ea typeface="Calibri"/>
              <a:cs typeface="Calibri"/>
            </a:endParaRPr>
          </a:p>
          <a:p>
            <a:pPr>
              <a:defRPr/>
            </a:pPr>
            <a:endParaRPr lang="en-US" sz="1800" b="1" dirty="0">
              <a:solidFill>
                <a:srgbClr val="000000"/>
              </a:solidFill>
              <a:latin typeface="Franklin Gothic Book"/>
              <a:ea typeface="Calibri"/>
              <a:cs typeface="Calibri"/>
            </a:endParaRPr>
          </a:p>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r>
              <a:rPr kumimoji="0" lang="en-US" sz="1800" b="1" i="0" u="none" strike="noStrike" kern="1200" cap="none" spc="0" normalizeH="0" baseline="0" noProof="0" dirty="0">
                <a:ln>
                  <a:noFill/>
                </a:ln>
                <a:solidFill>
                  <a:srgbClr val="000000"/>
                </a:solidFill>
                <a:effectLst/>
                <a:uLnTx/>
                <a:uFillTx/>
                <a:latin typeface="Franklin Gothic Book"/>
              </a:rPr>
              <a:t>Newly qualified radiographers usually work in all areas of the department in order to complete competencies and further develop skills, with specialization occurring as you move through the bandings.</a:t>
            </a:r>
            <a:endParaRPr lang="en-US" sz="1800" b="1" i="0" u="none" strike="noStrike" kern="1200" cap="none" spc="0" normalizeH="0" baseline="0" noProof="0">
              <a:ln>
                <a:noFill/>
              </a:ln>
              <a:solidFill>
                <a:srgbClr val="000000"/>
              </a:solidFill>
              <a:effectLst/>
              <a:uLnTx/>
              <a:uFillTx/>
              <a:latin typeface="Franklin Gothic Book"/>
              <a:ea typeface="Calibri"/>
              <a:cs typeface="Calibri"/>
            </a:endParaRPr>
          </a:p>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grpSp>
        <p:nvGrpSpPr>
          <p:cNvPr id="8" name="Group 7">
            <a:extLst>
              <a:ext uri="{FF2B5EF4-FFF2-40B4-BE49-F238E27FC236}">
                <a16:creationId xmlns:a16="http://schemas.microsoft.com/office/drawing/2014/main" id="{805E8D75-F1D0-5611-E6F1-743B4C276ABB}"/>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42D0BA67-3D82-8DED-AECE-0C3DFC85B3EA}"/>
                </a:ext>
              </a:extLst>
            </p:cNvPr>
            <p:cNvGrpSpPr/>
            <p:nvPr/>
          </p:nvGrpSpPr>
          <p:grpSpPr>
            <a:xfrm>
              <a:off x="10890581" y="3960793"/>
              <a:ext cx="939567" cy="1181068"/>
              <a:chOff x="10863742" y="5234731"/>
              <a:chExt cx="939567" cy="1181068"/>
            </a:xfrm>
          </p:grpSpPr>
          <p:sp>
            <p:nvSpPr>
              <p:cNvPr id="11" name="Action Button: Go Home 10">
                <a:hlinkClick r:id="rId2" action="ppaction://hlinksldjump" highlightClick="1"/>
                <a:extLst>
                  <a:ext uri="{FF2B5EF4-FFF2-40B4-BE49-F238E27FC236}">
                    <a16:creationId xmlns:a16="http://schemas.microsoft.com/office/drawing/2014/main" id="{40201E87-AB69-9A7F-01BB-4E3C3F10F25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19DEBB95-D7C3-053C-F610-B7C0CDD7A3AF}"/>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E5BE6166-5AB0-504B-E042-7DE2245AFDB4}"/>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923695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5DBE-C581-DF12-8B02-1BB4FA99B94C}"/>
              </a:ext>
            </a:extLst>
          </p:cNvPr>
          <p:cNvSpPr>
            <a:spLocks noGrp="1"/>
          </p:cNvSpPr>
          <p:nvPr/>
        </p:nvSpPr>
        <p:spPr>
          <a:xfrm>
            <a:off x="436183" y="447739"/>
            <a:ext cx="9064752" cy="511175"/>
          </a:xfrm>
          <a:prstGeom prst="rect">
            <a:avLst/>
          </a:prstGeom>
        </p:spPr>
        <p:txBody>
          <a:bodyPr vert="horz" lIns="164592"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chemeClr val="tx1"/>
                </a:solidFill>
                <a:latin typeface="Franklin Gothic Medium"/>
              </a:rPr>
              <a:t>Working </a:t>
            </a:r>
            <a:r>
              <a:rPr kumimoji="0" lang="en-US" sz="2800" b="0" i="0" u="none" strike="noStrike" kern="1200" cap="none" spc="0" normalizeH="0" baseline="0" noProof="0" dirty="0">
                <a:ln>
                  <a:noFill/>
                </a:ln>
                <a:solidFill>
                  <a:schemeClr val="tx1"/>
                </a:solidFill>
                <a:effectLst/>
                <a:uLnTx/>
                <a:uFillTx/>
                <a:latin typeface="Franklin Gothic Medium"/>
              </a:rPr>
              <a:t>life </a:t>
            </a:r>
            <a:r>
              <a:rPr lang="en-US" sz="2800" dirty="0">
                <a:solidFill>
                  <a:schemeClr val="tx1"/>
                </a:solidFill>
                <a:latin typeface="Franklin Gothic Medium"/>
              </a:rPr>
              <a:t>as </a:t>
            </a:r>
            <a:r>
              <a:rPr kumimoji="0" lang="en-US" sz="2800" b="0" i="0" u="none" strike="noStrike" kern="1200" cap="none" spc="0" normalizeH="0" baseline="0" noProof="0" dirty="0">
                <a:ln>
                  <a:noFill/>
                </a:ln>
                <a:solidFill>
                  <a:schemeClr val="tx1"/>
                </a:solidFill>
                <a:effectLst/>
                <a:uLnTx/>
                <a:uFillTx/>
                <a:latin typeface="Franklin Gothic Medium"/>
              </a:rPr>
              <a:t>a</a:t>
            </a:r>
            <a:r>
              <a:rPr lang="en-US" sz="2800" dirty="0">
                <a:solidFill>
                  <a:schemeClr val="tx1"/>
                </a:solidFill>
                <a:latin typeface="Franklin Gothic Medium"/>
              </a:rPr>
              <a:t> Therapeutic Radiographer</a:t>
            </a:r>
          </a:p>
        </p:txBody>
      </p:sp>
      <p:sp>
        <p:nvSpPr>
          <p:cNvPr id="6" name="Text Placeholder 4">
            <a:extLst>
              <a:ext uri="{FF2B5EF4-FFF2-40B4-BE49-F238E27FC236}">
                <a16:creationId xmlns:a16="http://schemas.microsoft.com/office/drawing/2014/main" id="{8AF51EFE-C206-4E9F-1ECA-69B8E804771B}"/>
              </a:ext>
            </a:extLst>
          </p:cNvPr>
          <p:cNvSpPr>
            <a:spLocks noGrp="1"/>
          </p:cNvSpPr>
          <p:nvPr/>
        </p:nvSpPr>
        <p:spPr>
          <a:xfrm>
            <a:off x="1139366" y="2057833"/>
            <a:ext cx="812526"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8am</a:t>
            </a:r>
          </a:p>
        </p:txBody>
      </p:sp>
      <p:sp>
        <p:nvSpPr>
          <p:cNvPr id="8" name="Text Placeholder 5">
            <a:extLst>
              <a:ext uri="{FF2B5EF4-FFF2-40B4-BE49-F238E27FC236}">
                <a16:creationId xmlns:a16="http://schemas.microsoft.com/office/drawing/2014/main" id="{D392FED6-AAD8-5F8E-79B4-DF24A782374A}"/>
              </a:ext>
            </a:extLst>
          </p:cNvPr>
          <p:cNvSpPr>
            <a:spLocks noGrp="1"/>
          </p:cNvSpPr>
          <p:nvPr/>
        </p:nvSpPr>
        <p:spPr>
          <a:xfrm>
            <a:off x="3261477" y="2072194"/>
            <a:ext cx="1164805"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8.30am</a:t>
            </a:r>
          </a:p>
        </p:txBody>
      </p:sp>
      <p:sp>
        <p:nvSpPr>
          <p:cNvPr id="10" name="Text Placeholder 6">
            <a:extLst>
              <a:ext uri="{FF2B5EF4-FFF2-40B4-BE49-F238E27FC236}">
                <a16:creationId xmlns:a16="http://schemas.microsoft.com/office/drawing/2014/main" id="{8C718A59-7FF0-150D-65DA-7E2BCFAC70CD}"/>
              </a:ext>
            </a:extLst>
          </p:cNvPr>
          <p:cNvSpPr>
            <a:spLocks noGrp="1"/>
          </p:cNvSpPr>
          <p:nvPr/>
        </p:nvSpPr>
        <p:spPr>
          <a:xfrm>
            <a:off x="5494196" y="2072193"/>
            <a:ext cx="1045464"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11.00</a:t>
            </a:r>
          </a:p>
        </p:txBody>
      </p:sp>
      <p:sp>
        <p:nvSpPr>
          <p:cNvPr id="12" name="Text Placeholder 7">
            <a:extLst>
              <a:ext uri="{FF2B5EF4-FFF2-40B4-BE49-F238E27FC236}">
                <a16:creationId xmlns:a16="http://schemas.microsoft.com/office/drawing/2014/main" id="{1A668396-55B1-62F2-1540-284A767D707A}"/>
              </a:ext>
            </a:extLst>
          </p:cNvPr>
          <p:cNvSpPr>
            <a:spLocks noGrp="1"/>
          </p:cNvSpPr>
          <p:nvPr/>
        </p:nvSpPr>
        <p:spPr>
          <a:xfrm>
            <a:off x="7746316"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2.30</a:t>
            </a:r>
          </a:p>
        </p:txBody>
      </p:sp>
      <p:sp>
        <p:nvSpPr>
          <p:cNvPr id="14" name="Text Placeholder 8">
            <a:extLst>
              <a:ext uri="{FF2B5EF4-FFF2-40B4-BE49-F238E27FC236}">
                <a16:creationId xmlns:a16="http://schemas.microsoft.com/office/drawing/2014/main" id="{0443785B-1A6D-E1D6-6E52-FE4E67D01D2F}"/>
              </a:ext>
            </a:extLst>
          </p:cNvPr>
          <p:cNvSpPr>
            <a:spLocks noGrp="1"/>
          </p:cNvSpPr>
          <p:nvPr/>
        </p:nvSpPr>
        <p:spPr>
          <a:xfrm>
            <a:off x="9934780"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4.00</a:t>
            </a:r>
          </a:p>
        </p:txBody>
      </p:sp>
      <p:sp>
        <p:nvSpPr>
          <p:cNvPr id="20" name="Action Button: Go Home 19">
            <a:hlinkClick r:id="rId2" action="ppaction://hlinksldjump" highlightClick="1"/>
            <a:extLst>
              <a:ext uri="{FF2B5EF4-FFF2-40B4-BE49-F238E27FC236}">
                <a16:creationId xmlns:a16="http://schemas.microsoft.com/office/drawing/2014/main" id="{37E491F4-C9B1-1F52-330D-F9B2AC98287E}"/>
              </a:ext>
            </a:extLst>
          </p:cNvPr>
          <p:cNvSpPr/>
          <p:nvPr/>
        </p:nvSpPr>
        <p:spPr>
          <a:xfrm>
            <a:off x="10944901" y="5186209"/>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Back or Previous 18">
            <a:hlinkClick r:id="" action="ppaction://hlinkshowjump?jump=previousslide" highlightClick="1"/>
            <a:extLst>
              <a:ext uri="{FF2B5EF4-FFF2-40B4-BE49-F238E27FC236}">
                <a16:creationId xmlns:a16="http://schemas.microsoft.com/office/drawing/2014/main" id="{5C7C17F5-DF85-79F4-FD0A-BF9BFAFAC4D7}"/>
              </a:ext>
            </a:extLst>
          </p:cNvPr>
          <p:cNvSpPr/>
          <p:nvPr/>
        </p:nvSpPr>
        <p:spPr>
          <a:xfrm>
            <a:off x="10944902" y="587993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
        <p:nvSpPr>
          <p:cNvPr id="2" name="TextBox 1">
            <a:extLst>
              <a:ext uri="{FF2B5EF4-FFF2-40B4-BE49-F238E27FC236}">
                <a16:creationId xmlns:a16="http://schemas.microsoft.com/office/drawing/2014/main" id="{DD2928B8-F1CD-486F-64DA-B8D43BFB18F8}"/>
              </a:ext>
            </a:extLst>
          </p:cNvPr>
          <p:cNvSpPr txBox="1"/>
          <p:nvPr/>
        </p:nvSpPr>
        <p:spPr>
          <a:xfrm>
            <a:off x="4047451" y="1634251"/>
            <a:ext cx="3938954" cy="307777"/>
          </a:xfrm>
          <a:prstGeom prst="rect">
            <a:avLst/>
          </a:prstGeom>
          <a:noFill/>
        </p:spPr>
        <p:txBody>
          <a:bodyPr wrap="square" rtlCol="0">
            <a:spAutoFit/>
          </a:bodyPr>
          <a:lstStyle/>
          <a:p>
            <a:r>
              <a:rPr lang="en-GB" sz="1400" b="1" dirty="0"/>
              <a:t>Click the times to see what can happen at any time</a:t>
            </a:r>
          </a:p>
        </p:txBody>
      </p:sp>
    </p:spTree>
    <p:extLst>
      <p:ext uri="{BB962C8B-B14F-4D97-AF65-F5344CB8AC3E}">
        <p14:creationId xmlns:p14="http://schemas.microsoft.com/office/powerpoint/2010/main" val="371347468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5DBE-C581-DF12-8B02-1BB4FA99B94C}"/>
              </a:ext>
            </a:extLst>
          </p:cNvPr>
          <p:cNvSpPr>
            <a:spLocks noGrp="1"/>
          </p:cNvSpPr>
          <p:nvPr/>
        </p:nvSpPr>
        <p:spPr>
          <a:xfrm>
            <a:off x="436183" y="447739"/>
            <a:ext cx="9064752" cy="511175"/>
          </a:xfrm>
          <a:prstGeom prst="rect">
            <a:avLst/>
          </a:prstGeom>
        </p:spPr>
        <p:txBody>
          <a:bodyPr vert="horz" lIns="164592"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chemeClr val="tx1"/>
                </a:solidFill>
                <a:latin typeface="Franklin Gothic Medium"/>
              </a:rPr>
              <a:t>Working </a:t>
            </a:r>
            <a:r>
              <a:rPr kumimoji="0" lang="en-US" sz="2800" b="0" i="0" u="none" strike="noStrike" kern="1200" cap="none" spc="0" normalizeH="0" baseline="0" noProof="0" dirty="0">
                <a:ln>
                  <a:noFill/>
                </a:ln>
                <a:solidFill>
                  <a:schemeClr val="tx1"/>
                </a:solidFill>
                <a:effectLst/>
                <a:uLnTx/>
                <a:uFillTx/>
                <a:latin typeface="Franklin Gothic Medium"/>
              </a:rPr>
              <a:t>life </a:t>
            </a:r>
            <a:r>
              <a:rPr lang="en-US" sz="2800" dirty="0">
                <a:solidFill>
                  <a:schemeClr val="tx1"/>
                </a:solidFill>
                <a:latin typeface="Franklin Gothic Medium"/>
              </a:rPr>
              <a:t>as </a:t>
            </a:r>
            <a:r>
              <a:rPr kumimoji="0" lang="en-US" sz="2800" b="0" i="0" u="none" strike="noStrike" kern="1200" cap="none" spc="0" normalizeH="0" baseline="0" noProof="0" dirty="0">
                <a:ln>
                  <a:noFill/>
                </a:ln>
                <a:solidFill>
                  <a:schemeClr val="tx1"/>
                </a:solidFill>
                <a:effectLst/>
                <a:uLnTx/>
                <a:uFillTx/>
                <a:latin typeface="Franklin Gothic Medium"/>
              </a:rPr>
              <a:t>a</a:t>
            </a:r>
            <a:r>
              <a:rPr lang="en-US" sz="2800" dirty="0">
                <a:solidFill>
                  <a:schemeClr val="tx1"/>
                </a:solidFill>
                <a:latin typeface="Franklin Gothic Medium"/>
              </a:rPr>
              <a:t> Therapeutic Radiographer</a:t>
            </a:r>
          </a:p>
          <a:p>
            <a:pPr marL="0" marR="0" lvl="0" indent="0" algn="l" defTabSz="914400">
              <a:lnSpc>
                <a:spcPct val="90000"/>
              </a:lnSpc>
              <a:spcBef>
                <a:spcPts val="1000"/>
              </a:spcBef>
              <a:spcAft>
                <a:spcPts val="0"/>
              </a:spcAft>
              <a:buClrTx/>
              <a:buSzTx/>
              <a:buFont typeface="Arial" panose="020B0604020202020204" pitchFamily="34" charset="0"/>
              <a:buNone/>
              <a:tabLst/>
              <a:defRPr/>
            </a:pPr>
            <a:endParaRPr lang="en-US" sz="2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
        <p:nvSpPr>
          <p:cNvPr id="6" name="Text Placeholder 4">
            <a:extLst>
              <a:ext uri="{FF2B5EF4-FFF2-40B4-BE49-F238E27FC236}">
                <a16:creationId xmlns:a16="http://schemas.microsoft.com/office/drawing/2014/main" id="{8AF51EFE-C206-4E9F-1ECA-69B8E804771B}"/>
              </a:ext>
            </a:extLst>
          </p:cNvPr>
          <p:cNvSpPr>
            <a:spLocks noGrp="1"/>
          </p:cNvSpPr>
          <p:nvPr/>
        </p:nvSpPr>
        <p:spPr>
          <a:xfrm>
            <a:off x="1139366" y="2057833"/>
            <a:ext cx="812526"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8am</a:t>
            </a:r>
          </a:p>
        </p:txBody>
      </p:sp>
      <p:sp>
        <p:nvSpPr>
          <p:cNvPr id="7" name="Text Placeholder 9">
            <a:extLst>
              <a:ext uri="{FF2B5EF4-FFF2-40B4-BE49-F238E27FC236}">
                <a16:creationId xmlns:a16="http://schemas.microsoft.com/office/drawing/2014/main" id="{704798AF-C115-FD01-660C-FACB9324AE67}"/>
              </a:ext>
            </a:extLst>
          </p:cNvPr>
          <p:cNvSpPr>
            <a:spLocks noGrp="1"/>
          </p:cNvSpPr>
          <p:nvPr/>
        </p:nvSpPr>
        <p:spPr>
          <a:xfrm>
            <a:off x="665670" y="2752043"/>
            <a:ext cx="1984534" cy="3116097"/>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Calibri" panose="020F0502020204030204"/>
              </a:rPr>
              <a:t>The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team arrives to ensure the linear accelerator is warmed up and has met all its quality assurance requirements.</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machines are complex but are fitted with interlocks for safety.</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Look through the list of patients and check if there are any new starters we need to print out appointment times for.</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Go over emails and answer where possible or make a to do list for later.</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8" name="Text Placeholder 5">
            <a:extLst>
              <a:ext uri="{FF2B5EF4-FFF2-40B4-BE49-F238E27FC236}">
                <a16:creationId xmlns:a16="http://schemas.microsoft.com/office/drawing/2014/main" id="{D392FED6-AAD8-5F8E-79B4-DF24A782374A}"/>
              </a:ext>
            </a:extLst>
          </p:cNvPr>
          <p:cNvSpPr>
            <a:spLocks noGrp="1"/>
          </p:cNvSpPr>
          <p:nvPr/>
        </p:nvSpPr>
        <p:spPr>
          <a:xfrm>
            <a:off x="3261477" y="2072194"/>
            <a:ext cx="1164805"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8.30am</a:t>
            </a:r>
          </a:p>
        </p:txBody>
      </p:sp>
      <p:sp>
        <p:nvSpPr>
          <p:cNvPr id="9" name="Text Placeholder 10">
            <a:extLst>
              <a:ext uri="{FF2B5EF4-FFF2-40B4-BE49-F238E27FC236}">
                <a16:creationId xmlns:a16="http://schemas.microsoft.com/office/drawing/2014/main" id="{743309AC-45B9-55D7-27D2-36A3565F37F2}"/>
              </a:ext>
            </a:extLst>
          </p:cNvPr>
          <p:cNvSpPr>
            <a:spLocks noGrp="1"/>
          </p:cNvSpPr>
          <p:nvPr/>
        </p:nvSpPr>
        <p:spPr>
          <a:xfrm>
            <a:off x="2862072" y="2773316"/>
            <a:ext cx="1996440" cy="1115103"/>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The </a:t>
            </a:r>
            <a:r>
              <a:rPr lang="en-US" b="1" dirty="0">
                <a:solidFill>
                  <a:srgbClr val="000000"/>
                </a:solidFill>
                <a:latin typeface="Calibri" panose="020F0502020204030204"/>
              </a:rPr>
              <a:t>machines</a:t>
            </a: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 first patient is due to be treated. Walk the patients in from the waiting room and ensure that they have completed the preparation required.</a:t>
            </a:r>
          </a:p>
        </p:txBody>
      </p:sp>
      <p:sp>
        <p:nvSpPr>
          <p:cNvPr id="10" name="Text Placeholder 6">
            <a:extLst>
              <a:ext uri="{FF2B5EF4-FFF2-40B4-BE49-F238E27FC236}">
                <a16:creationId xmlns:a16="http://schemas.microsoft.com/office/drawing/2014/main" id="{8C718A59-7FF0-150D-65DA-7E2BCFAC70CD}"/>
              </a:ext>
            </a:extLst>
          </p:cNvPr>
          <p:cNvSpPr>
            <a:spLocks noGrp="1"/>
          </p:cNvSpPr>
          <p:nvPr/>
        </p:nvSpPr>
        <p:spPr>
          <a:xfrm>
            <a:off x="5494196" y="2072193"/>
            <a:ext cx="1045464"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11.00</a:t>
            </a:r>
          </a:p>
        </p:txBody>
      </p:sp>
      <p:sp>
        <p:nvSpPr>
          <p:cNvPr id="11" name="Text Placeholder 11">
            <a:extLst>
              <a:ext uri="{FF2B5EF4-FFF2-40B4-BE49-F238E27FC236}">
                <a16:creationId xmlns:a16="http://schemas.microsoft.com/office/drawing/2014/main" id="{8AD98222-E384-9A18-1F02-89CAC7CC3BB8}"/>
              </a:ext>
            </a:extLst>
          </p:cNvPr>
          <p:cNvSpPr>
            <a:spLocks noGrp="1"/>
          </p:cNvSpPr>
          <p:nvPr/>
        </p:nvSpPr>
        <p:spPr>
          <a:xfrm>
            <a:off x="5050536" y="2742836"/>
            <a:ext cx="1996440" cy="3276224"/>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A patient’s anatomy has altered its position and requires a rescan.</a:t>
            </a:r>
            <a:r>
              <a:rPr lang="en-US" b="1" dirty="0">
                <a:solidFill>
                  <a:srgbClr val="000000"/>
                </a:solidFill>
                <a:latin typeface="Calibri" panose="020F0502020204030204"/>
              </a:rPr>
              <a:t> </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Have a conversation with radiotherapy CT staff, dosimetry, the consultant and scheduling to rearrange this and ensure that it is completed in a timely manner to ensure as little disruption to their treatment as possible.</a:t>
            </a:r>
            <a:r>
              <a:rPr lang="en-US" b="1" dirty="0">
                <a:solidFill>
                  <a:srgbClr val="000000"/>
                </a:solidFill>
                <a:latin typeface="Calibri" panose="020F0502020204030204"/>
              </a:rPr>
              <a:t> </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Talk the process through with the patient to ensure they feel comfortable with what is going to happen.</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
        <p:nvSpPr>
          <p:cNvPr id="12" name="Text Placeholder 7">
            <a:extLst>
              <a:ext uri="{FF2B5EF4-FFF2-40B4-BE49-F238E27FC236}">
                <a16:creationId xmlns:a16="http://schemas.microsoft.com/office/drawing/2014/main" id="{1A668396-55B1-62F2-1540-284A767D707A}"/>
              </a:ext>
            </a:extLst>
          </p:cNvPr>
          <p:cNvSpPr>
            <a:spLocks noGrp="1"/>
          </p:cNvSpPr>
          <p:nvPr/>
        </p:nvSpPr>
        <p:spPr>
          <a:xfrm>
            <a:off x="7746316"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2.30</a:t>
            </a:r>
          </a:p>
        </p:txBody>
      </p:sp>
      <p:sp>
        <p:nvSpPr>
          <p:cNvPr id="13" name="Text Placeholder 12">
            <a:extLst>
              <a:ext uri="{FF2B5EF4-FFF2-40B4-BE49-F238E27FC236}">
                <a16:creationId xmlns:a16="http://schemas.microsoft.com/office/drawing/2014/main" id="{7A796CA2-AD43-6CE8-757E-437D60714D2F}"/>
              </a:ext>
            </a:extLst>
          </p:cNvPr>
          <p:cNvSpPr>
            <a:spLocks noGrp="1"/>
          </p:cNvSpPr>
          <p:nvPr/>
        </p:nvSpPr>
        <p:spPr>
          <a:xfrm>
            <a:off x="7239000" y="2742835"/>
            <a:ext cx="1996440" cy="3667425"/>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A new patient is due, I go to speak to them and deliver a first day chat. Talking them through the treatment process and what to expect.</a:t>
            </a:r>
            <a:r>
              <a:rPr lang="en-US" b="1" dirty="0">
                <a:solidFill>
                  <a:srgbClr val="000000"/>
                </a:solidFill>
                <a:latin typeface="Calibri" panose="020F0502020204030204"/>
              </a:rPr>
              <a:t> </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Confirming what potential side effects could occur and explaining the support system we have in place with them.</a:t>
            </a:r>
            <a:r>
              <a:rPr lang="en-US" b="1" dirty="0">
                <a:solidFill>
                  <a:srgbClr val="000000"/>
                </a:solidFill>
                <a:latin typeface="Calibri" panose="020F0502020204030204"/>
              </a:rPr>
              <a:t>  </a:t>
            </a:r>
            <a:r>
              <a:rPr lang="en-US" dirty="0">
                <a:solidFill>
                  <a:srgbClr val="000000"/>
                </a:solidFill>
                <a:latin typeface="Calibri" panose="020F0502020204030204"/>
              </a:rPr>
              <a:t> </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 Placeholder 8">
            <a:extLst>
              <a:ext uri="{FF2B5EF4-FFF2-40B4-BE49-F238E27FC236}">
                <a16:creationId xmlns:a16="http://schemas.microsoft.com/office/drawing/2014/main" id="{0443785B-1A6D-E1D6-6E52-FE4E67D01D2F}"/>
              </a:ext>
            </a:extLst>
          </p:cNvPr>
          <p:cNvSpPr>
            <a:spLocks noGrp="1"/>
          </p:cNvSpPr>
          <p:nvPr/>
        </p:nvSpPr>
        <p:spPr>
          <a:xfrm>
            <a:off x="9934780"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4.00</a:t>
            </a:r>
          </a:p>
        </p:txBody>
      </p:sp>
      <p:sp>
        <p:nvSpPr>
          <p:cNvPr id="15" name="Text Placeholder 13">
            <a:extLst>
              <a:ext uri="{FF2B5EF4-FFF2-40B4-BE49-F238E27FC236}">
                <a16:creationId xmlns:a16="http://schemas.microsoft.com/office/drawing/2014/main" id="{74478444-AE6E-47B8-62DC-D7A1402293D6}"/>
              </a:ext>
            </a:extLst>
          </p:cNvPr>
          <p:cNvSpPr>
            <a:spLocks noGrp="1"/>
          </p:cNvSpPr>
          <p:nvPr/>
        </p:nvSpPr>
        <p:spPr>
          <a:xfrm>
            <a:off x="9427464" y="2773316"/>
            <a:ext cx="1996440" cy="1896338"/>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End of the day, it’s time for handover to the late shift.</a:t>
            </a:r>
            <a:endParaRPr lang="en-US" sz="1200" b="1" i="0" u="none" strike="noStrike" kern="1200" cap="none" spc="0" normalizeH="0" baseline="0" noProof="0">
              <a:ln>
                <a:noFill/>
              </a:ln>
              <a:solidFill>
                <a:schemeClr val="tx1"/>
              </a:solidFill>
              <a:effectLst/>
              <a:uLnTx/>
              <a:uFillTx/>
              <a:latin typeface="Calibri" panose="020F0502020204030204"/>
              <a:ea typeface="Calibri"/>
              <a:cs typeface="Calibri"/>
            </a:endParaRPr>
          </a:p>
          <a:p>
            <a:pPr>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Documentation must be checked, all journal notes for patients entered and alerts for the next day added.</a:t>
            </a:r>
            <a:r>
              <a:rPr lang="en-US" b="1" dirty="0">
                <a:solidFill>
                  <a:schemeClr val="tx1"/>
                </a:solidFill>
                <a:latin typeface="Calibri" panose="020F0502020204030204"/>
              </a:rPr>
              <a:t> </a:t>
            </a:r>
            <a:endParaRPr lang="en-US" sz="1200" i="0" u="none" strike="noStrike" kern="1200" cap="none" spc="0" normalizeH="0" baseline="0" noProof="0" dirty="0">
              <a:ln>
                <a:noFill/>
              </a:ln>
              <a:solidFill>
                <a:schemeClr val="tx1"/>
              </a:solidFill>
              <a:effectLst/>
              <a:uLnTx/>
              <a:uFillTx/>
              <a:latin typeface="Calibri" panose="020F0502020204030204"/>
              <a:ea typeface="Calibri"/>
              <a:cs typeface="Calibri"/>
            </a:endParaRPr>
          </a:p>
        </p:txBody>
      </p:sp>
      <p:sp>
        <p:nvSpPr>
          <p:cNvPr id="20" name="Action Button: Go Home 19">
            <a:hlinkClick r:id="rId2" action="ppaction://hlinksldjump" highlightClick="1"/>
            <a:extLst>
              <a:ext uri="{FF2B5EF4-FFF2-40B4-BE49-F238E27FC236}">
                <a16:creationId xmlns:a16="http://schemas.microsoft.com/office/drawing/2014/main" id="{37E491F4-C9B1-1F52-330D-F9B2AC98287E}"/>
              </a:ext>
            </a:extLst>
          </p:cNvPr>
          <p:cNvSpPr/>
          <p:nvPr/>
        </p:nvSpPr>
        <p:spPr>
          <a:xfrm>
            <a:off x="10944901" y="5186209"/>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Back or Previous 18">
            <a:hlinkClick r:id="rId3" action="ppaction://hlinksldjump" highlightClick="1"/>
            <a:extLst>
              <a:ext uri="{FF2B5EF4-FFF2-40B4-BE49-F238E27FC236}">
                <a16:creationId xmlns:a16="http://schemas.microsoft.com/office/drawing/2014/main" id="{5C7C17F5-DF85-79F4-FD0A-BF9BFAFAC4D7}"/>
              </a:ext>
            </a:extLst>
          </p:cNvPr>
          <p:cNvSpPr/>
          <p:nvPr/>
        </p:nvSpPr>
        <p:spPr>
          <a:xfrm>
            <a:off x="10944902" y="587993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
        <p:nvSpPr>
          <p:cNvPr id="22" name="TextBox 21">
            <a:extLst>
              <a:ext uri="{FF2B5EF4-FFF2-40B4-BE49-F238E27FC236}">
                <a16:creationId xmlns:a16="http://schemas.microsoft.com/office/drawing/2014/main" id="{6AE88D98-AAEC-5DE8-0BFA-FF11C4E620A2}"/>
              </a:ext>
            </a:extLst>
          </p:cNvPr>
          <p:cNvSpPr txBox="1"/>
          <p:nvPr/>
        </p:nvSpPr>
        <p:spPr>
          <a:xfrm>
            <a:off x="4047451" y="1634251"/>
            <a:ext cx="3938954" cy="307777"/>
          </a:xfrm>
          <a:prstGeom prst="rect">
            <a:avLst/>
          </a:prstGeom>
          <a:noFill/>
        </p:spPr>
        <p:txBody>
          <a:bodyPr wrap="square" rtlCol="0">
            <a:spAutoFit/>
          </a:bodyPr>
          <a:lstStyle/>
          <a:p>
            <a:r>
              <a:rPr lang="en-GB" sz="1400" b="1" dirty="0"/>
              <a:t>Click the times to see what can happen at any time</a:t>
            </a:r>
          </a:p>
        </p:txBody>
      </p:sp>
    </p:spTree>
    <p:extLst>
      <p:ext uri="{BB962C8B-B14F-4D97-AF65-F5344CB8AC3E}">
        <p14:creationId xmlns:p14="http://schemas.microsoft.com/office/powerpoint/2010/main" val="3643334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7" grpId="0"/>
      <p:bldP spid="9" grpId="0"/>
      <p:bldP spid="11" grpId="0"/>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441EA-0690-EE77-4311-760CF5B314A0}"/>
              </a:ext>
            </a:extLst>
          </p:cNvPr>
          <p:cNvSpPr>
            <a:spLocks noGrp="1"/>
          </p:cNvSpPr>
          <p:nvPr>
            <p:ph sz="half" idx="1"/>
          </p:nvPr>
        </p:nvSpPr>
        <p:spPr/>
        <p:txBody>
          <a:bodyPr vert="horz" lIns="91440" tIns="45720" rIns="91440" bIns="45720" rtlCol="0" anchor="t">
            <a:normAutofit/>
          </a:bodyPr>
          <a:lstStyle/>
          <a:p>
            <a:pPr marL="0" lvl="1" indent="0">
              <a:buNone/>
            </a:pPr>
            <a:r>
              <a:rPr lang="en-GB" sz="1800" b="1" dirty="0">
                <a:latin typeface="Franklin Gothic Book"/>
              </a:rPr>
              <a:t>Most of your time spent learning at university</a:t>
            </a:r>
            <a:endParaRPr lang="en-US"/>
          </a:p>
          <a:p>
            <a:pPr marL="0" lvl="1" indent="0">
              <a:buNone/>
            </a:pPr>
            <a:r>
              <a:rPr lang="en-GB" sz="1800" b="1" dirty="0">
                <a:latin typeface="Franklin Gothic Book"/>
              </a:rPr>
              <a:t>Approximately 12 weeks per year in clinical placement</a:t>
            </a:r>
          </a:p>
          <a:p>
            <a:pPr marL="0" lvl="1" indent="0">
              <a:buNone/>
            </a:pPr>
            <a:r>
              <a:rPr lang="en-GB" sz="1800" b="1" dirty="0">
                <a:latin typeface="Franklin Gothic Book"/>
              </a:rPr>
              <a:t>Gain a Bachelor of Science degree on completion</a:t>
            </a:r>
          </a:p>
          <a:p>
            <a:pPr marL="0" lvl="1" indent="0">
              <a:buNone/>
            </a:pPr>
            <a:r>
              <a:rPr lang="en-GB" sz="1800" b="1" dirty="0">
                <a:latin typeface="Franklin Gothic Book"/>
              </a:rPr>
              <a:t>Can register with the Health and Care Professions Council as a Therapeutic Radiographer</a:t>
            </a:r>
          </a:p>
        </p:txBody>
      </p:sp>
      <p:pic>
        <p:nvPicPr>
          <p:cNvPr id="7" name="Content Placeholder 6">
            <a:extLst>
              <a:ext uri="{FF2B5EF4-FFF2-40B4-BE49-F238E27FC236}">
                <a16:creationId xmlns:a16="http://schemas.microsoft.com/office/drawing/2014/main" id="{24968B94-8351-A73B-8F18-E7D66E22C639}"/>
              </a:ext>
            </a:extLst>
          </p:cNvPr>
          <p:cNvPicPr>
            <a:picLocks noGrp="1" noChangeAspect="1"/>
          </p:cNvPicPr>
          <p:nvPr>
            <p:ph sz="half" idx="2"/>
          </p:nvPr>
        </p:nvPicPr>
        <p:blipFill>
          <a:blip r:embed="rId2"/>
          <a:stretch>
            <a:fillRect/>
          </a:stretch>
        </p:blipFill>
        <p:spPr>
          <a:xfrm>
            <a:off x="5261219" y="1099092"/>
            <a:ext cx="6641122" cy="2731980"/>
          </a:xfrm>
        </p:spPr>
      </p:pic>
      <p:sp>
        <p:nvSpPr>
          <p:cNvPr id="2" name="Title 1">
            <a:extLst>
              <a:ext uri="{FF2B5EF4-FFF2-40B4-BE49-F238E27FC236}">
                <a16:creationId xmlns:a16="http://schemas.microsoft.com/office/drawing/2014/main" id="{344A7503-8818-F7D3-6AED-039AED1579B4}"/>
              </a:ext>
            </a:extLst>
          </p:cNvPr>
          <p:cNvSpPr>
            <a:spLocks noGrp="1"/>
          </p:cNvSpPr>
          <p:nvPr>
            <p:ph type="title"/>
          </p:nvPr>
        </p:nvSpPr>
        <p:spPr/>
        <p:txBody>
          <a:bodyPr>
            <a:normAutofit/>
          </a:bodyPr>
          <a:lstStyle/>
          <a:p>
            <a:pPr algn="ctr"/>
            <a:r>
              <a:rPr lang="en-GB" sz="2800" b="1" dirty="0">
                <a:solidFill>
                  <a:schemeClr val="bg1"/>
                </a:solidFill>
                <a:latin typeface="Franklin Gothic Medium"/>
              </a:rPr>
              <a:t>BSc Undergraduate degree</a:t>
            </a:r>
          </a:p>
        </p:txBody>
      </p:sp>
      <p:grpSp>
        <p:nvGrpSpPr>
          <p:cNvPr id="9" name="Group 8">
            <a:extLst>
              <a:ext uri="{FF2B5EF4-FFF2-40B4-BE49-F238E27FC236}">
                <a16:creationId xmlns:a16="http://schemas.microsoft.com/office/drawing/2014/main" id="{0A5918FF-45C9-1405-36D9-7F2132749884}"/>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8BD8A55A-D155-AFCE-8268-EE80746995E7}"/>
                </a:ext>
              </a:extLst>
            </p:cNvPr>
            <p:cNvGrpSpPr/>
            <p:nvPr/>
          </p:nvGrpSpPr>
          <p:grpSpPr>
            <a:xfrm>
              <a:off x="10890581" y="3960793"/>
              <a:ext cx="939567" cy="1181068"/>
              <a:chOff x="10863742" y="5234731"/>
              <a:chExt cx="939567" cy="1181068"/>
            </a:xfrm>
          </p:grpSpPr>
          <p:sp>
            <p:nvSpPr>
              <p:cNvPr id="12" name="Action Button: Go Home 11">
                <a:hlinkClick r:id="rId3" action="ppaction://hlinksldjump" highlightClick="1"/>
                <a:extLst>
                  <a:ext uri="{FF2B5EF4-FFF2-40B4-BE49-F238E27FC236}">
                    <a16:creationId xmlns:a16="http://schemas.microsoft.com/office/drawing/2014/main" id="{4DE3DFDC-CEA5-EAAA-1420-0E4857299552}"/>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8ED92E98-3A45-CDA1-892C-D5073B319C4A}"/>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3B058D94-9C9F-968E-FFB6-04EED635F67F}"/>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56329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7503-8818-F7D3-6AED-039AED1579B4}"/>
              </a:ext>
            </a:extLst>
          </p:cNvPr>
          <p:cNvSpPr>
            <a:spLocks noGrp="1"/>
          </p:cNvSpPr>
          <p:nvPr>
            <p:ph type="title" idx="4294967295"/>
          </p:nvPr>
        </p:nvSpPr>
        <p:spPr>
          <a:xfrm>
            <a:off x="840154" y="-4518"/>
            <a:ext cx="10515600" cy="1325562"/>
          </a:xfrm>
        </p:spPr>
        <p:txBody>
          <a:bodyPr>
            <a:normAutofit/>
          </a:bodyPr>
          <a:lstStyle/>
          <a:p>
            <a:pPr algn="ctr"/>
            <a:r>
              <a:rPr lang="en-GB" sz="2800" b="1" dirty="0">
                <a:solidFill>
                  <a:schemeClr val="bg1"/>
                </a:solidFill>
                <a:latin typeface="Franklin Gothic Medium"/>
              </a:rPr>
              <a:t>Degree Apprenticeship</a:t>
            </a:r>
          </a:p>
        </p:txBody>
      </p:sp>
      <p:sp>
        <p:nvSpPr>
          <p:cNvPr id="3" name="Content Placeholder 2">
            <a:extLst>
              <a:ext uri="{FF2B5EF4-FFF2-40B4-BE49-F238E27FC236}">
                <a16:creationId xmlns:a16="http://schemas.microsoft.com/office/drawing/2014/main" id="{5CD441EA-0690-EE77-4311-760CF5B314A0}"/>
              </a:ext>
            </a:extLst>
          </p:cNvPr>
          <p:cNvSpPr>
            <a:spLocks noGrp="1"/>
          </p:cNvSpPr>
          <p:nvPr>
            <p:ph sz="half" idx="4294967295"/>
          </p:nvPr>
        </p:nvSpPr>
        <p:spPr>
          <a:xfrm>
            <a:off x="840154" y="2100263"/>
            <a:ext cx="5181600" cy="2660650"/>
          </a:xfrm>
        </p:spPr>
        <p:txBody>
          <a:bodyPr vert="horz" lIns="91440" tIns="45720" rIns="91440" bIns="45720" rtlCol="0" anchor="t">
            <a:normAutofit lnSpcReduction="10000"/>
          </a:bodyPr>
          <a:lstStyle/>
          <a:p>
            <a:pPr marL="0" lvl="1" indent="0">
              <a:buNone/>
            </a:pPr>
            <a:r>
              <a:rPr lang="en-GB" sz="1800" b="1" dirty="0">
                <a:latin typeface="Franklin Gothic Book"/>
              </a:rPr>
              <a:t>Most time spent at the hospital where you are employed and receive a wage.</a:t>
            </a:r>
            <a:endParaRPr lang="en-US"/>
          </a:p>
          <a:p>
            <a:pPr marL="0" lvl="1" indent="0">
              <a:buNone/>
            </a:pPr>
            <a:r>
              <a:rPr lang="en-GB" sz="1800" b="1" dirty="0">
                <a:latin typeface="Franklin Gothic Book"/>
              </a:rPr>
              <a:t>Majority of learning is online with a few weeks or couple of days in a year at university (depending on the university)</a:t>
            </a:r>
          </a:p>
          <a:p>
            <a:pPr marL="0" lvl="1" indent="0">
              <a:buNone/>
            </a:pPr>
            <a:r>
              <a:rPr lang="en-GB" sz="1800" b="1" dirty="0">
                <a:latin typeface="Franklin Gothic Book"/>
              </a:rPr>
              <a:t>Get 20% of your clinical time as study to do your university work.</a:t>
            </a:r>
          </a:p>
          <a:p>
            <a:pPr marL="0" lvl="1" indent="0">
              <a:buNone/>
            </a:pPr>
            <a:r>
              <a:rPr lang="en-GB" sz="1800" b="1" dirty="0">
                <a:latin typeface="Franklin Gothic Book"/>
              </a:rPr>
              <a:t>Open to everyone of any age that meets the entry requirements</a:t>
            </a:r>
          </a:p>
        </p:txBody>
      </p:sp>
      <p:pic>
        <p:nvPicPr>
          <p:cNvPr id="9" name="Picture 8">
            <a:extLst>
              <a:ext uri="{FF2B5EF4-FFF2-40B4-BE49-F238E27FC236}">
                <a16:creationId xmlns:a16="http://schemas.microsoft.com/office/drawing/2014/main" id="{159AC5CD-56A6-7C3E-FB6F-EE3FB66EB04A}"/>
              </a:ext>
            </a:extLst>
          </p:cNvPr>
          <p:cNvPicPr>
            <a:picLocks noChangeAspect="1"/>
          </p:cNvPicPr>
          <p:nvPr/>
        </p:nvPicPr>
        <p:blipFill>
          <a:blip r:embed="rId2"/>
          <a:stretch>
            <a:fillRect/>
          </a:stretch>
        </p:blipFill>
        <p:spPr>
          <a:xfrm>
            <a:off x="6362700" y="1103296"/>
            <a:ext cx="4292600" cy="5641486"/>
          </a:xfrm>
          <a:prstGeom prst="rect">
            <a:avLst/>
          </a:prstGeom>
        </p:spPr>
      </p:pic>
      <p:grpSp>
        <p:nvGrpSpPr>
          <p:cNvPr id="8" name="Group 7">
            <a:extLst>
              <a:ext uri="{FF2B5EF4-FFF2-40B4-BE49-F238E27FC236}">
                <a16:creationId xmlns:a16="http://schemas.microsoft.com/office/drawing/2014/main" id="{78657DB9-2B97-AF58-A04A-E3611FFDC6DD}"/>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12C0620-76FB-932A-8900-01F7920A7A33}"/>
                </a:ext>
              </a:extLst>
            </p:cNvPr>
            <p:cNvGrpSpPr/>
            <p:nvPr/>
          </p:nvGrpSpPr>
          <p:grpSpPr>
            <a:xfrm>
              <a:off x="10890581" y="3960793"/>
              <a:ext cx="939567" cy="1181068"/>
              <a:chOff x="10863742" y="5234731"/>
              <a:chExt cx="939567" cy="1181068"/>
            </a:xfrm>
          </p:grpSpPr>
          <p:sp>
            <p:nvSpPr>
              <p:cNvPr id="12" name="Action Button: Go Home 11">
                <a:hlinkClick r:id="rId3" action="ppaction://hlinksldjump" highlightClick="1"/>
                <a:extLst>
                  <a:ext uri="{FF2B5EF4-FFF2-40B4-BE49-F238E27FC236}">
                    <a16:creationId xmlns:a16="http://schemas.microsoft.com/office/drawing/2014/main" id="{6ED5C4C6-0074-5333-DEF4-67A68231CD14}"/>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701C0077-6F90-2393-1D58-73CA6915F6BC}"/>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CE63D629-8BDC-448C-DBBC-651D549C146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622913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78EAEC9-9333-0BA1-2839-8838F9388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FE34F-5BFB-D77D-F389-AB6C619420AE}"/>
              </a:ext>
            </a:extLst>
          </p:cNvPr>
          <p:cNvSpPr>
            <a:spLocks noGrp="1"/>
          </p:cNvSpPr>
          <p:nvPr>
            <p:ph type="title" idx="4294967295"/>
          </p:nvPr>
        </p:nvSpPr>
        <p:spPr>
          <a:xfrm>
            <a:off x="833120" y="953"/>
            <a:ext cx="10515600" cy="1325562"/>
          </a:xfrm>
        </p:spPr>
        <p:txBody>
          <a:bodyPr>
            <a:normAutofit/>
          </a:bodyPr>
          <a:lstStyle/>
          <a:p>
            <a:pPr algn="ctr"/>
            <a:r>
              <a:rPr lang="en-GB" sz="2800" b="1" dirty="0">
                <a:solidFill>
                  <a:schemeClr val="bg1"/>
                </a:solidFill>
                <a:latin typeface="Franklin Gothic Medium"/>
              </a:rPr>
              <a:t>Degree Apprenticeship – Entry Requirements</a:t>
            </a:r>
          </a:p>
        </p:txBody>
      </p:sp>
      <p:sp>
        <p:nvSpPr>
          <p:cNvPr id="3" name="Content Placeholder 2">
            <a:extLst>
              <a:ext uri="{FF2B5EF4-FFF2-40B4-BE49-F238E27FC236}">
                <a16:creationId xmlns:a16="http://schemas.microsoft.com/office/drawing/2014/main" id="{985055BF-2389-3960-709B-79AACD362ABF}"/>
              </a:ext>
            </a:extLst>
          </p:cNvPr>
          <p:cNvSpPr>
            <a:spLocks noGrp="1"/>
          </p:cNvSpPr>
          <p:nvPr>
            <p:ph sz="half" idx="4294967295"/>
          </p:nvPr>
        </p:nvSpPr>
        <p:spPr>
          <a:xfrm>
            <a:off x="1765935" y="2057913"/>
            <a:ext cx="8658225" cy="2581495"/>
          </a:xfrm>
          <a:solidFill>
            <a:schemeClr val="tx1"/>
          </a:solidFill>
        </p:spPr>
        <p:txBody>
          <a:bodyPr vert="horz" lIns="91440" tIns="45720" rIns="91440" bIns="45720" rtlCol="0" anchor="t">
            <a:normAutofit lnSpcReduction="10000"/>
          </a:bodyPr>
          <a:lstStyle/>
          <a:p>
            <a:pPr marL="0" indent="0">
              <a:buNone/>
            </a:pPr>
            <a:r>
              <a:rPr lang="en-GB" sz="1800" b="1" dirty="0">
                <a:solidFill>
                  <a:schemeClr val="bg1"/>
                </a:solidFill>
                <a:latin typeface="Franklin Gothic Book"/>
              </a:rPr>
              <a:t>Applicants must:</a:t>
            </a:r>
          </a:p>
          <a:p>
            <a:pPr marL="0" indent="0">
              <a:buNone/>
            </a:pPr>
            <a:r>
              <a:rPr lang="en-GB" sz="1800" b="1" dirty="0">
                <a:solidFill>
                  <a:schemeClr val="bg1"/>
                </a:solidFill>
                <a:latin typeface="Franklin Gothic Book"/>
              </a:rPr>
              <a:t>- be over 18 years of age</a:t>
            </a:r>
          </a:p>
          <a:p>
            <a:pPr marL="0" indent="0">
              <a:buNone/>
            </a:pPr>
            <a:r>
              <a:rPr lang="en-GB" sz="1800" b="1" dirty="0">
                <a:solidFill>
                  <a:schemeClr val="bg1"/>
                </a:solidFill>
                <a:latin typeface="Franklin Gothic Book"/>
              </a:rPr>
              <a:t>- not be in full-time education</a:t>
            </a:r>
          </a:p>
          <a:p>
            <a:pPr marL="0" indent="0">
              <a:buNone/>
            </a:pPr>
            <a:r>
              <a:rPr lang="en-GB" sz="1800" b="1" dirty="0">
                <a:solidFill>
                  <a:schemeClr val="bg1"/>
                </a:solidFill>
                <a:latin typeface="Franklin Gothic Book"/>
              </a:rPr>
              <a:t>- have GSCE maths and English at level 2 or above</a:t>
            </a:r>
          </a:p>
          <a:p>
            <a:pPr marL="0" indent="0">
              <a:buNone/>
            </a:pPr>
            <a:r>
              <a:rPr lang="en-GB" sz="1800" b="1" dirty="0">
                <a:solidFill>
                  <a:schemeClr val="bg1"/>
                </a:solidFill>
                <a:latin typeface="Franklin Gothic Book"/>
              </a:rPr>
              <a:t>- have completed level 3 learning, e.g. A levels, T levels, Access to Higher Education Diploma</a:t>
            </a:r>
          </a:p>
          <a:p>
            <a:pPr marL="0" indent="0">
              <a:buNone/>
            </a:pPr>
            <a:r>
              <a:rPr lang="en-GB" sz="1800" b="1" dirty="0">
                <a:solidFill>
                  <a:schemeClr val="bg1"/>
                </a:solidFill>
                <a:latin typeface="Franklin Gothic Book"/>
              </a:rPr>
              <a:t>- 6 months experience working in a health and social care setting, (may be possible without)</a:t>
            </a:r>
          </a:p>
          <a:p>
            <a:pPr marL="0" indent="0">
              <a:buNone/>
            </a:pPr>
            <a:endParaRPr lang="en-GB" dirty="0">
              <a:solidFill>
                <a:schemeClr val="bg1"/>
              </a:solidFill>
            </a:endParaRPr>
          </a:p>
        </p:txBody>
      </p:sp>
      <p:grpSp>
        <p:nvGrpSpPr>
          <p:cNvPr id="13" name="Group 12">
            <a:extLst>
              <a:ext uri="{FF2B5EF4-FFF2-40B4-BE49-F238E27FC236}">
                <a16:creationId xmlns:a16="http://schemas.microsoft.com/office/drawing/2014/main" id="{2EF673F8-EF74-0FE4-6284-3CC3E4A5C036}"/>
              </a:ext>
            </a:extLst>
          </p:cNvPr>
          <p:cNvGrpSpPr/>
          <p:nvPr/>
        </p:nvGrpSpPr>
        <p:grpSpPr>
          <a:xfrm>
            <a:off x="10944902" y="4633948"/>
            <a:ext cx="939567" cy="1800169"/>
            <a:chOff x="10890581" y="3960793"/>
            <a:chExt cx="939567" cy="1800169"/>
          </a:xfrm>
        </p:grpSpPr>
        <p:grpSp>
          <p:nvGrpSpPr>
            <p:cNvPr id="14" name="Group 13">
              <a:extLst>
                <a:ext uri="{FF2B5EF4-FFF2-40B4-BE49-F238E27FC236}">
                  <a16:creationId xmlns:a16="http://schemas.microsoft.com/office/drawing/2014/main" id="{9C41F463-E1FE-17E8-A61C-4ABFA5F02422}"/>
                </a:ext>
              </a:extLst>
            </p:cNvPr>
            <p:cNvGrpSpPr/>
            <p:nvPr/>
          </p:nvGrpSpPr>
          <p:grpSpPr>
            <a:xfrm>
              <a:off x="10890581" y="3960793"/>
              <a:ext cx="939567" cy="1181068"/>
              <a:chOff x="10863742" y="5234731"/>
              <a:chExt cx="939567" cy="1181068"/>
            </a:xfrm>
          </p:grpSpPr>
          <p:sp>
            <p:nvSpPr>
              <p:cNvPr id="16" name="Action Button: Go Home 15">
                <a:hlinkClick r:id="rId2" action="ppaction://hlinksldjump" highlightClick="1"/>
                <a:extLst>
                  <a:ext uri="{FF2B5EF4-FFF2-40B4-BE49-F238E27FC236}">
                    <a16:creationId xmlns:a16="http://schemas.microsoft.com/office/drawing/2014/main" id="{255D37B4-8BCD-752F-DD38-635E5A629CBE}"/>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Forward or Next 16">
                <a:hlinkClick r:id="" action="ppaction://hlinkshowjump?jump=nextslide" highlightClick="1"/>
                <a:extLst>
                  <a:ext uri="{FF2B5EF4-FFF2-40B4-BE49-F238E27FC236}">
                    <a16:creationId xmlns:a16="http://schemas.microsoft.com/office/drawing/2014/main" id="{B05328E4-578B-C3C6-DCBE-49C9111A770C}"/>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5" name="Action Button: Go Back or Previous 14">
              <a:hlinkClick r:id="" action="ppaction://hlinkshowjump?jump=previousslide" highlightClick="1"/>
              <a:extLst>
                <a:ext uri="{FF2B5EF4-FFF2-40B4-BE49-F238E27FC236}">
                  <a16:creationId xmlns:a16="http://schemas.microsoft.com/office/drawing/2014/main" id="{FBC6B0B0-871F-35C6-A86D-3CD7BCFAB33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401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E9F2-E5A6-42C0-B435-D361A595520A}"/>
              </a:ext>
            </a:extLst>
          </p:cNvPr>
          <p:cNvSpPr>
            <a:spLocks noGrp="1"/>
          </p:cNvSpPr>
          <p:nvPr>
            <p:ph type="title"/>
          </p:nvPr>
        </p:nvSpPr>
        <p:spPr/>
        <p:txBody>
          <a:bodyPr/>
          <a:lstStyle/>
          <a:p>
            <a:pPr algn="ctr"/>
            <a:r>
              <a:rPr lang="en-GB" dirty="0">
                <a:solidFill>
                  <a:schemeClr val="bg1"/>
                </a:solidFill>
              </a:rPr>
              <a:t>Radiotherapy</a:t>
            </a:r>
          </a:p>
        </p:txBody>
      </p:sp>
      <p:sp>
        <p:nvSpPr>
          <p:cNvPr id="3" name="Content Placeholder 2">
            <a:extLst>
              <a:ext uri="{FF2B5EF4-FFF2-40B4-BE49-F238E27FC236}">
                <a16:creationId xmlns:a16="http://schemas.microsoft.com/office/drawing/2014/main" id="{D97A9EAC-09C3-714C-CA1C-9DD815517F84}"/>
              </a:ext>
            </a:extLst>
          </p:cNvPr>
          <p:cNvSpPr>
            <a:spLocks noGrp="1"/>
          </p:cNvSpPr>
          <p:nvPr>
            <p:ph idx="1"/>
          </p:nvPr>
        </p:nvSpPr>
        <p:spPr>
          <a:xfrm>
            <a:off x="3291840" y="5691304"/>
            <a:ext cx="10113146" cy="800936"/>
          </a:xfrm>
        </p:spPr>
        <p:txBody>
          <a:bodyPr vert="horz" lIns="91440" tIns="45720" rIns="91440" bIns="45720" rtlCol="0" anchor="t">
            <a:normAutofit/>
          </a:bodyPr>
          <a:lstStyle/>
          <a:p>
            <a:r>
              <a:rPr lang="en-GB" sz="1800" dirty="0"/>
              <a:t>Is one of the main treatment possibilities for cancer patients. </a:t>
            </a:r>
          </a:p>
          <a:p>
            <a:r>
              <a:rPr lang="en-GB" sz="1800" dirty="0"/>
              <a:t>Aiming to destroy cancer cells to cure or relieve symptoms.</a:t>
            </a:r>
          </a:p>
        </p:txBody>
      </p:sp>
      <p:pic>
        <p:nvPicPr>
          <p:cNvPr id="5" name="Picture 4" descr="A diagram of a medical treatment&#10;&#10;Description automatically generated">
            <a:extLst>
              <a:ext uri="{FF2B5EF4-FFF2-40B4-BE49-F238E27FC236}">
                <a16:creationId xmlns:a16="http://schemas.microsoft.com/office/drawing/2014/main" id="{9E56DC39-80A8-4E29-0628-FC0A3B632ECC}"/>
              </a:ext>
            </a:extLst>
          </p:cNvPr>
          <p:cNvPicPr>
            <a:picLocks noChangeAspect="1"/>
          </p:cNvPicPr>
          <p:nvPr/>
        </p:nvPicPr>
        <p:blipFill>
          <a:blip r:embed="rId2"/>
          <a:stretch>
            <a:fillRect/>
          </a:stretch>
        </p:blipFill>
        <p:spPr>
          <a:xfrm>
            <a:off x="2786794" y="914400"/>
            <a:ext cx="6563666" cy="4738280"/>
          </a:xfrm>
          <a:prstGeom prst="rect">
            <a:avLst/>
          </a:prstGeom>
        </p:spPr>
      </p:pic>
      <p:grpSp>
        <p:nvGrpSpPr>
          <p:cNvPr id="4" name="Group 3">
            <a:extLst>
              <a:ext uri="{FF2B5EF4-FFF2-40B4-BE49-F238E27FC236}">
                <a16:creationId xmlns:a16="http://schemas.microsoft.com/office/drawing/2014/main" id="{3B28E554-A5F2-E4E8-6071-59B8B6D6A915}"/>
              </a:ext>
            </a:extLst>
          </p:cNvPr>
          <p:cNvGrpSpPr/>
          <p:nvPr/>
        </p:nvGrpSpPr>
        <p:grpSpPr>
          <a:xfrm>
            <a:off x="10863742" y="5234731"/>
            <a:ext cx="939567" cy="1181068"/>
            <a:chOff x="10863742" y="5234731"/>
            <a:chExt cx="939567" cy="1181068"/>
          </a:xfrm>
        </p:grpSpPr>
        <p:sp>
          <p:nvSpPr>
            <p:cNvPr id="6" name="Action Button: Go Home 5">
              <a:hlinkClick r:id="rId3" action="ppaction://hlinksldjump" highlightClick="1"/>
              <a:extLst>
                <a:ext uri="{FF2B5EF4-FFF2-40B4-BE49-F238E27FC236}">
                  <a16:creationId xmlns:a16="http://schemas.microsoft.com/office/drawing/2014/main" id="{4D083D59-067B-D1EF-440E-C8F9CEFE1E9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99E13FB4-2B9E-07E7-8993-7C6B4E5A4289}"/>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Tree>
    <p:extLst>
      <p:ext uri="{BB962C8B-B14F-4D97-AF65-F5344CB8AC3E}">
        <p14:creationId xmlns:p14="http://schemas.microsoft.com/office/powerpoint/2010/main" val="4003331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7503-8818-F7D3-6AED-039AED1579B4}"/>
              </a:ext>
            </a:extLst>
          </p:cNvPr>
          <p:cNvSpPr>
            <a:spLocks noGrp="1"/>
          </p:cNvSpPr>
          <p:nvPr>
            <p:ph type="title" idx="4294967295"/>
          </p:nvPr>
        </p:nvSpPr>
        <p:spPr>
          <a:xfrm>
            <a:off x="1087120" y="953"/>
            <a:ext cx="10515600" cy="1325562"/>
          </a:xfrm>
        </p:spPr>
        <p:txBody>
          <a:bodyPr>
            <a:normAutofit/>
          </a:bodyPr>
          <a:lstStyle/>
          <a:p>
            <a:pPr algn="ctr"/>
            <a:r>
              <a:rPr lang="en-GB" sz="2800" b="1" dirty="0">
                <a:solidFill>
                  <a:schemeClr val="bg1"/>
                </a:solidFill>
                <a:latin typeface="Franklin Gothic Medium"/>
              </a:rPr>
              <a:t>Postgraduate Programme</a:t>
            </a:r>
          </a:p>
        </p:txBody>
      </p:sp>
      <p:graphicFrame>
        <p:nvGraphicFramePr>
          <p:cNvPr id="13" name="Content Placeholder 2">
            <a:extLst>
              <a:ext uri="{FF2B5EF4-FFF2-40B4-BE49-F238E27FC236}">
                <a16:creationId xmlns:a16="http://schemas.microsoft.com/office/drawing/2014/main" id="{5FCAE6CA-3F00-79E7-6D3B-E77E946BA967}"/>
              </a:ext>
            </a:extLst>
          </p:cNvPr>
          <p:cNvGraphicFramePr>
            <a:graphicFrameLocks noGrp="1"/>
          </p:cNvGraphicFramePr>
          <p:nvPr>
            <p:ph sz="half" idx="4294967295"/>
          </p:nvPr>
        </p:nvGraphicFramePr>
        <p:xfrm>
          <a:off x="495300" y="1552575"/>
          <a:ext cx="1169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Action Button: Go Home 10">
            <a:hlinkClick r:id="" action="ppaction://noaction" highlightClick="1"/>
            <a:extLst>
              <a:ext uri="{FF2B5EF4-FFF2-40B4-BE49-F238E27FC236}">
                <a16:creationId xmlns:a16="http://schemas.microsoft.com/office/drawing/2014/main" id="{7EFA3D76-3257-7BAA-5193-E415C129D970}"/>
              </a:ext>
            </a:extLst>
          </p:cNvPr>
          <p:cNvSpPr/>
          <p:nvPr/>
        </p:nvSpPr>
        <p:spPr>
          <a:xfrm>
            <a:off x="10944901" y="526965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8B608678-DFF7-3F17-B1E2-D3D3E4790045}"/>
              </a:ext>
            </a:extLst>
          </p:cNvPr>
          <p:cNvSpPr/>
          <p:nvPr/>
        </p:nvSpPr>
        <p:spPr>
          <a:xfrm>
            <a:off x="10944902" y="587993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Tree>
    <p:extLst>
      <p:ext uri="{BB962C8B-B14F-4D97-AF65-F5344CB8AC3E}">
        <p14:creationId xmlns:p14="http://schemas.microsoft.com/office/powerpoint/2010/main" val="1132635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42B20A-7C27-BD16-6E7B-3452D67190D6}"/>
              </a:ext>
            </a:extLst>
          </p:cNvPr>
          <p:cNvSpPr>
            <a:spLocks noGrp="1"/>
          </p:cNvSpPr>
          <p:nvPr>
            <p:ph type="title"/>
          </p:nvPr>
        </p:nvSpPr>
        <p:spPr>
          <a:xfrm>
            <a:off x="838201" y="643467"/>
            <a:ext cx="3888526" cy="1800526"/>
          </a:xfrm>
        </p:spPr>
        <p:txBody>
          <a:bodyPr>
            <a:normAutofit/>
          </a:bodyPr>
          <a:lstStyle/>
          <a:p>
            <a:pPr algn="ctr"/>
            <a:r>
              <a:rPr lang="en-GB" sz="2800" dirty="0">
                <a:latin typeface="Franklin Gothic Medium"/>
              </a:rPr>
              <a:t>Where Radiotherapy could lead you</a:t>
            </a:r>
            <a:endParaRPr lang="en-US" dirty="0"/>
          </a:p>
        </p:txBody>
      </p:sp>
      <p:sp>
        <p:nvSpPr>
          <p:cNvPr id="8" name="Content Placeholder 7">
            <a:extLst>
              <a:ext uri="{FF2B5EF4-FFF2-40B4-BE49-F238E27FC236}">
                <a16:creationId xmlns:a16="http://schemas.microsoft.com/office/drawing/2014/main" id="{8AC99A65-2357-74C7-9573-D78667B4E878}"/>
              </a:ext>
            </a:extLst>
          </p:cNvPr>
          <p:cNvSpPr>
            <a:spLocks noGrp="1"/>
          </p:cNvSpPr>
          <p:nvPr>
            <p:ph idx="1"/>
          </p:nvPr>
        </p:nvSpPr>
        <p:spPr>
          <a:xfrm>
            <a:off x="838201" y="2623382"/>
            <a:ext cx="4025297" cy="2353953"/>
          </a:xfrm>
        </p:spPr>
        <p:txBody>
          <a:bodyPr vert="horz" lIns="91440" tIns="45720" rIns="91440" bIns="45720" rtlCol="0" anchor="t">
            <a:normAutofit/>
          </a:bodyPr>
          <a:lstStyle/>
          <a:p>
            <a:pPr marL="0" indent="0">
              <a:buNone/>
            </a:pPr>
            <a:r>
              <a:rPr lang="en-US" sz="1800" b="1" dirty="0">
                <a:latin typeface="Franklin Gothic Book"/>
              </a:rPr>
              <a:t>There are multiple options for specialization, if you do indeed want to that are generally classified with four areas; research, clinical practice, education and leadership.</a:t>
            </a:r>
            <a:endParaRPr lang="en-US"/>
          </a:p>
          <a:p>
            <a:pPr marL="0" indent="0">
              <a:buNone/>
            </a:pPr>
            <a:endParaRPr lang="en-US" sz="2000" dirty="0"/>
          </a:p>
          <a:p>
            <a:endParaRPr lang="en-US" sz="2000" dirty="0"/>
          </a:p>
        </p:txBody>
      </p:sp>
      <p:pic>
        <p:nvPicPr>
          <p:cNvPr id="4" name="Content Placeholder 3">
            <a:extLst>
              <a:ext uri="{FF2B5EF4-FFF2-40B4-BE49-F238E27FC236}">
                <a16:creationId xmlns:a16="http://schemas.microsoft.com/office/drawing/2014/main" id="{799BB4AC-3085-278A-10D5-C5600626E205}"/>
              </a:ext>
            </a:extLst>
          </p:cNvPr>
          <p:cNvPicPr>
            <a:picLocks noChangeAspect="1"/>
          </p:cNvPicPr>
          <p:nvPr/>
        </p:nvPicPr>
        <p:blipFill>
          <a:blip r:embed="rId2"/>
          <a:stretch>
            <a:fillRect/>
          </a:stretch>
        </p:blipFill>
        <p:spPr>
          <a:xfrm>
            <a:off x="6800986" y="1057470"/>
            <a:ext cx="4747547" cy="4771403"/>
          </a:xfrm>
          <a:prstGeom prst="rect">
            <a:avLst/>
          </a:prstGeom>
        </p:spPr>
      </p:pic>
      <p:sp>
        <p:nvSpPr>
          <p:cNvPr id="3" name="Action Button: Go Home 2">
            <a:hlinkClick r:id="rId3" action="ppaction://hlinksldjump" highlightClick="1"/>
            <a:extLst>
              <a:ext uri="{FF2B5EF4-FFF2-40B4-BE49-F238E27FC236}">
                <a16:creationId xmlns:a16="http://schemas.microsoft.com/office/drawing/2014/main" id="{5CCED6E8-A77F-3C2C-923B-3C4E1BCA42F1}"/>
              </a:ext>
            </a:extLst>
          </p:cNvPr>
          <p:cNvSpPr/>
          <p:nvPr/>
        </p:nvSpPr>
        <p:spPr>
          <a:xfrm>
            <a:off x="10864762" y="582887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0414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9051-089E-7F9D-2D36-7DFBC323A587}"/>
              </a:ext>
            </a:extLst>
          </p:cNvPr>
          <p:cNvSpPr>
            <a:spLocks noGrp="1"/>
          </p:cNvSpPr>
          <p:nvPr>
            <p:ph type="title" idx="4294967295"/>
          </p:nvPr>
        </p:nvSpPr>
        <p:spPr>
          <a:xfrm>
            <a:off x="833902" y="4836"/>
            <a:ext cx="10515600" cy="1325563"/>
          </a:xfrm>
        </p:spPr>
        <p:txBody>
          <a:bodyPr>
            <a:normAutofit/>
          </a:bodyPr>
          <a:lstStyle/>
          <a:p>
            <a:pPr algn="ctr"/>
            <a:r>
              <a:rPr lang="en-GB" dirty="0">
                <a:solidFill>
                  <a:schemeClr val="bg1"/>
                </a:solidFill>
                <a:latin typeface="Franklin Gothic Medium"/>
              </a:rPr>
              <a:t>Career Resources</a:t>
            </a:r>
            <a:endParaRPr lang="en-GB" sz="2800" dirty="0">
              <a:solidFill>
                <a:schemeClr val="bg1"/>
              </a:solidFill>
              <a:latin typeface="Franklin Gothic Medium"/>
            </a:endParaRPr>
          </a:p>
        </p:txBody>
      </p:sp>
      <p:sp>
        <p:nvSpPr>
          <p:cNvPr id="3" name="TextBox 2">
            <a:extLst>
              <a:ext uri="{FF2B5EF4-FFF2-40B4-BE49-F238E27FC236}">
                <a16:creationId xmlns:a16="http://schemas.microsoft.com/office/drawing/2014/main" id="{3A90EFD4-9AF1-DC4D-859A-3C9E0DFE53B0}"/>
              </a:ext>
            </a:extLst>
          </p:cNvPr>
          <p:cNvSpPr txBox="1"/>
          <p:nvPr/>
        </p:nvSpPr>
        <p:spPr>
          <a:xfrm>
            <a:off x="570451" y="1216404"/>
            <a:ext cx="9487949" cy="2912720"/>
          </a:xfrm>
          <a:prstGeom prst="rect">
            <a:avLst/>
          </a:prstGeom>
          <a:noFill/>
        </p:spPr>
        <p:txBody>
          <a:bodyPr wrap="square" rtlCol="0">
            <a:spAutoFit/>
          </a:bodyPr>
          <a:lstStyle/>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Links to SOR - </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Radiography Careers |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CoR</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collegeofradiographers.ac.uk</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Radiography careers introduction |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CoR</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collegeofradiographers.ac.uk</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HCPC - </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Radiographers |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hcpc-uk.org</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Radiotherapy UK - </a:t>
            </a:r>
            <a:r>
              <a:rPr lang="en-GB" sz="1800" u="sng"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Radiotherapy UK</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err="1">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RadChat</a:t>
            </a: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 - </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Rad Chat | All Episodes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transistor.fm</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Where can my career lead? </a:t>
            </a:r>
          </a:p>
          <a:p>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12604-</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CoR</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-ECF-Interactive-</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v9a</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sor.org</a:t>
            </a:r>
            <a:endParaRPr lang="en-GB" dirty="0">
              <a:solidFill>
                <a:schemeClr val="bg1"/>
              </a:solidFill>
            </a:endParaRPr>
          </a:p>
        </p:txBody>
      </p:sp>
      <p:sp>
        <p:nvSpPr>
          <p:cNvPr id="4" name="Action Button: Go Home 3">
            <a:hlinkClick r:id="rId8" action="ppaction://hlinksldjump" highlightClick="1"/>
            <a:extLst>
              <a:ext uri="{FF2B5EF4-FFF2-40B4-BE49-F238E27FC236}">
                <a16:creationId xmlns:a16="http://schemas.microsoft.com/office/drawing/2014/main" id="{D7523ACC-5481-031C-CAD2-828DA8E0DE6E}"/>
              </a:ext>
            </a:extLst>
          </p:cNvPr>
          <p:cNvSpPr/>
          <p:nvPr/>
        </p:nvSpPr>
        <p:spPr>
          <a:xfrm>
            <a:off x="10879718" y="52008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08A44E44-3C1D-F41B-9D01-665464E8CF53}"/>
              </a:ext>
            </a:extLst>
          </p:cNvPr>
          <p:cNvSpPr/>
          <p:nvPr/>
        </p:nvSpPr>
        <p:spPr>
          <a:xfrm>
            <a:off x="10879717" y="5875054"/>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spTree>
    <p:extLst>
      <p:ext uri="{BB962C8B-B14F-4D97-AF65-F5344CB8AC3E}">
        <p14:creationId xmlns:p14="http://schemas.microsoft.com/office/powerpoint/2010/main" val="3000829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2040" y="356429"/>
            <a:ext cx="10027920" cy="548640"/>
          </a:xfrm>
        </p:spPr>
        <p:txBody>
          <a:bodyPr/>
          <a:lstStyle/>
          <a:p>
            <a:pPr algn="ctr"/>
            <a:r>
              <a:rPr lang="en-GB" dirty="0"/>
              <a:t>Universities Offering Radiotherapy</a:t>
            </a:r>
          </a:p>
        </p:txBody>
      </p:sp>
      <p:pic>
        <p:nvPicPr>
          <p:cNvPr id="5" name="Picture 4">
            <a:extLst>
              <a:ext uri="{FF2B5EF4-FFF2-40B4-BE49-F238E27FC236}">
                <a16:creationId xmlns:a16="http://schemas.microsoft.com/office/drawing/2014/main" id="{E83C7352-06D9-8E13-3612-0F53D37E801E}"/>
              </a:ext>
            </a:extLst>
          </p:cNvPr>
          <p:cNvPicPr>
            <a:picLocks noChangeAspect="1"/>
          </p:cNvPicPr>
          <p:nvPr/>
        </p:nvPicPr>
        <p:blipFill>
          <a:blip r:embed="rId2"/>
          <a:stretch>
            <a:fillRect/>
          </a:stretch>
        </p:blipFill>
        <p:spPr>
          <a:xfrm>
            <a:off x="766343" y="998374"/>
            <a:ext cx="4789344" cy="5640083"/>
          </a:xfrm>
          <a:prstGeom prst="rect">
            <a:avLst/>
          </a:prstGeom>
        </p:spPr>
      </p:pic>
      <p:sp>
        <p:nvSpPr>
          <p:cNvPr id="8" name="TextBox 7">
            <a:extLst>
              <a:ext uri="{FF2B5EF4-FFF2-40B4-BE49-F238E27FC236}">
                <a16:creationId xmlns:a16="http://schemas.microsoft.com/office/drawing/2014/main" id="{787ECD41-2C47-C94B-9F58-09FA5E01DACF}"/>
              </a:ext>
            </a:extLst>
          </p:cNvPr>
          <p:cNvSpPr txBox="1"/>
          <p:nvPr/>
        </p:nvSpPr>
        <p:spPr>
          <a:xfrm>
            <a:off x="6096000" y="1314695"/>
            <a:ext cx="5402425" cy="3693319"/>
          </a:xfrm>
          <a:prstGeom prst="rect">
            <a:avLst/>
          </a:prstGeom>
          <a:noFill/>
        </p:spPr>
        <p:txBody>
          <a:bodyPr wrap="square" rtlCol="0">
            <a:spAutoFit/>
          </a:bodyPr>
          <a:lstStyle/>
          <a:p>
            <a:pPr marL="285750" indent="-285750">
              <a:buFont typeface="Arial" panose="020B0604020202020204" pitchFamily="34" charset="0"/>
              <a:buChar char="•"/>
            </a:pPr>
            <a:r>
              <a:rPr lang="en-GB" dirty="0"/>
              <a:t>Birmingham City University</a:t>
            </a:r>
          </a:p>
          <a:p>
            <a:pPr marL="285750" indent="-285750">
              <a:buFont typeface="Arial" panose="020B0604020202020204" pitchFamily="34" charset="0"/>
              <a:buChar char="•"/>
            </a:pPr>
            <a:r>
              <a:rPr lang="en-GB" dirty="0"/>
              <a:t>Cardiff University</a:t>
            </a:r>
          </a:p>
          <a:p>
            <a:pPr marL="285750" indent="-285750">
              <a:buFont typeface="Arial" panose="020B0604020202020204" pitchFamily="34" charset="0"/>
              <a:buChar char="•"/>
            </a:pPr>
            <a:r>
              <a:rPr lang="en-GB" dirty="0"/>
              <a:t>City, University of London</a:t>
            </a:r>
          </a:p>
          <a:p>
            <a:pPr marL="285750" indent="-285750">
              <a:buFont typeface="Arial" panose="020B0604020202020204" pitchFamily="34" charset="0"/>
              <a:buChar char="•"/>
            </a:pPr>
            <a:r>
              <a:rPr lang="en-GB" dirty="0"/>
              <a:t>Glasgow Caledonian University</a:t>
            </a:r>
          </a:p>
          <a:p>
            <a:pPr marL="285750" indent="-285750">
              <a:buFont typeface="Arial" panose="020B0604020202020204" pitchFamily="34" charset="0"/>
              <a:buChar char="•"/>
            </a:pPr>
            <a:r>
              <a:rPr lang="en-GB" dirty="0"/>
              <a:t>London South Bank University</a:t>
            </a:r>
          </a:p>
          <a:p>
            <a:pPr marL="285750" indent="-285750">
              <a:buFont typeface="Arial" panose="020B0604020202020204" pitchFamily="34" charset="0"/>
              <a:buChar char="•"/>
            </a:pPr>
            <a:r>
              <a:rPr lang="en-GB" dirty="0"/>
              <a:t>Queen Margaret University</a:t>
            </a:r>
          </a:p>
          <a:p>
            <a:pPr marL="285750" indent="-285750">
              <a:buFont typeface="Arial" panose="020B0604020202020204" pitchFamily="34" charset="0"/>
              <a:buChar char="•"/>
            </a:pPr>
            <a:r>
              <a:rPr lang="en-GB" dirty="0"/>
              <a:t>Sheffield Hallam University</a:t>
            </a:r>
          </a:p>
          <a:p>
            <a:pPr marL="285750" indent="-285750">
              <a:buFont typeface="Arial" panose="020B0604020202020204" pitchFamily="34" charset="0"/>
              <a:buChar char="•"/>
            </a:pPr>
            <a:r>
              <a:rPr lang="en-GB" dirty="0"/>
              <a:t>St George’s University of London</a:t>
            </a:r>
          </a:p>
          <a:p>
            <a:pPr marL="285750" indent="-285750">
              <a:buFont typeface="Arial" panose="020B0604020202020204" pitchFamily="34" charset="0"/>
              <a:buChar char="•"/>
            </a:pPr>
            <a:r>
              <a:rPr lang="en-GB" dirty="0"/>
              <a:t>Ulster University</a:t>
            </a:r>
          </a:p>
          <a:p>
            <a:pPr marL="285750" indent="-285750">
              <a:buFont typeface="Arial" panose="020B0604020202020204" pitchFamily="34" charset="0"/>
              <a:buChar char="•"/>
            </a:pPr>
            <a:r>
              <a:rPr lang="en-GB" dirty="0"/>
              <a:t>University of Hertfordshire</a:t>
            </a:r>
          </a:p>
          <a:p>
            <a:pPr marL="285750" indent="-285750">
              <a:buFont typeface="Arial" panose="020B0604020202020204" pitchFamily="34" charset="0"/>
              <a:buChar char="•"/>
            </a:pPr>
            <a:r>
              <a:rPr lang="en-GB" dirty="0"/>
              <a:t>University of Liverpool</a:t>
            </a:r>
          </a:p>
          <a:p>
            <a:pPr marL="285750" indent="-285750">
              <a:buFont typeface="Arial" panose="020B0604020202020204" pitchFamily="34" charset="0"/>
              <a:buChar char="•"/>
            </a:pPr>
            <a:r>
              <a:rPr lang="en-GB" dirty="0"/>
              <a:t>University of Suffolk</a:t>
            </a:r>
          </a:p>
          <a:p>
            <a:pPr marL="285750" indent="-285750">
              <a:buFont typeface="Arial" panose="020B0604020202020204" pitchFamily="34" charset="0"/>
              <a:buChar char="•"/>
            </a:pPr>
            <a:r>
              <a:rPr lang="en-GB" dirty="0"/>
              <a:t>University of West of England</a:t>
            </a:r>
          </a:p>
        </p:txBody>
      </p:sp>
      <p:sp>
        <p:nvSpPr>
          <p:cNvPr id="3" name="Action Button: Go Home 2">
            <a:hlinkClick r:id="rId3" action="ppaction://hlinksldjump" highlightClick="1"/>
            <a:extLst>
              <a:ext uri="{FF2B5EF4-FFF2-40B4-BE49-F238E27FC236}">
                <a16:creationId xmlns:a16="http://schemas.microsoft.com/office/drawing/2014/main" id="{89232E1C-BC4F-1EE2-A948-B3C91FBB1F19}"/>
              </a:ext>
            </a:extLst>
          </p:cNvPr>
          <p:cNvSpPr/>
          <p:nvPr/>
        </p:nvSpPr>
        <p:spPr>
          <a:xfrm>
            <a:off x="10955873" y="568109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9533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9051-089E-7F9D-2D36-7DFBC323A587}"/>
              </a:ext>
            </a:extLst>
          </p:cNvPr>
          <p:cNvSpPr>
            <a:spLocks noGrp="1"/>
          </p:cNvSpPr>
          <p:nvPr>
            <p:ph type="title" idx="4294967295"/>
          </p:nvPr>
        </p:nvSpPr>
        <p:spPr>
          <a:xfrm>
            <a:off x="833902" y="4836"/>
            <a:ext cx="10515600" cy="1325563"/>
          </a:xfrm>
        </p:spPr>
        <p:txBody>
          <a:bodyPr>
            <a:normAutofit/>
          </a:bodyPr>
          <a:lstStyle/>
          <a:p>
            <a:pPr algn="ctr"/>
            <a:r>
              <a:rPr lang="en-GB" sz="2800" dirty="0">
                <a:solidFill>
                  <a:schemeClr val="bg1"/>
                </a:solidFill>
                <a:latin typeface="Franklin Gothic Medium"/>
              </a:rPr>
              <a:t>University vs Apprenticeship</a:t>
            </a:r>
          </a:p>
        </p:txBody>
      </p:sp>
      <p:sp>
        <p:nvSpPr>
          <p:cNvPr id="4" name="TextBox 3">
            <a:extLst>
              <a:ext uri="{FF2B5EF4-FFF2-40B4-BE49-F238E27FC236}">
                <a16:creationId xmlns:a16="http://schemas.microsoft.com/office/drawing/2014/main" id="{7A29C881-AAA4-CB36-50E9-D48C6C54BF97}"/>
              </a:ext>
            </a:extLst>
          </p:cNvPr>
          <p:cNvSpPr txBox="1"/>
          <p:nvPr/>
        </p:nvSpPr>
        <p:spPr>
          <a:xfrm>
            <a:off x="931178" y="1523331"/>
            <a:ext cx="8210725" cy="3172920"/>
          </a:xfrm>
          <a:prstGeom prst="rect">
            <a:avLst/>
          </a:prstGeom>
          <a:noFill/>
        </p:spPr>
        <p:txBody>
          <a:bodyPr wrap="square">
            <a:spAutoFit/>
          </a:bodyP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University: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https://</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digital.ucas.com</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coursedisplay</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/results/</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courses?searchTerm</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Therapeutic%20Radiography&amp;studyYear</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2024&amp;destination</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Undergraduate&amp;postcodeDistanceSystem</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imperial&amp;pageNumber</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1&amp;sort</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MostRelevant&amp;clearingPreference</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=None</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Apprenticeship: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Training providers for Therapeutic radiographer (level 6) (</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education.gov.uk</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Annex 21: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www.nhsemployers.org</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/system/files/2021-06/apprenticeships-in-the-</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nhs.pdf</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 </a:t>
            </a:r>
          </a:p>
        </p:txBody>
      </p:sp>
      <p:sp>
        <p:nvSpPr>
          <p:cNvPr id="3" name="Action Button: Go Home 2">
            <a:hlinkClick r:id="rId5" action="ppaction://hlinksldjump" highlightClick="1"/>
            <a:extLst>
              <a:ext uri="{FF2B5EF4-FFF2-40B4-BE49-F238E27FC236}">
                <a16:creationId xmlns:a16="http://schemas.microsoft.com/office/drawing/2014/main" id="{6772C252-C552-F23A-6821-351A03F0E1BC}"/>
              </a:ext>
            </a:extLst>
          </p:cNvPr>
          <p:cNvSpPr/>
          <p:nvPr/>
        </p:nvSpPr>
        <p:spPr>
          <a:xfrm>
            <a:off x="10864762" y="582887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120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3D38-4DBB-6867-E779-F4ED6A0A0EA1}"/>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Work Experience</a:t>
            </a:r>
            <a:endParaRPr lang="en-US" dirty="0">
              <a:solidFill>
                <a:schemeClr val="bg1"/>
              </a:solidFill>
            </a:endParaRPr>
          </a:p>
        </p:txBody>
      </p:sp>
      <p:sp>
        <p:nvSpPr>
          <p:cNvPr id="4" name="TextBox 3">
            <a:extLst>
              <a:ext uri="{FF2B5EF4-FFF2-40B4-BE49-F238E27FC236}">
                <a16:creationId xmlns:a16="http://schemas.microsoft.com/office/drawing/2014/main" id="{DA460491-A42F-1F2B-3864-74D6DA5414EF}"/>
              </a:ext>
            </a:extLst>
          </p:cNvPr>
          <p:cNvSpPr txBox="1"/>
          <p:nvPr/>
        </p:nvSpPr>
        <p:spPr>
          <a:xfrm>
            <a:off x="1109444" y="1593800"/>
            <a:ext cx="6094602" cy="369332"/>
          </a:xfrm>
          <a:prstGeom prst="rect">
            <a:avLst/>
          </a:prstGeom>
          <a:noFill/>
        </p:spPr>
        <p:txBody>
          <a:bodyPr wrap="square">
            <a:spAutoFit/>
          </a:bodyPr>
          <a:lstStyle/>
          <a:p>
            <a:r>
              <a:rPr lang="en-GB" sz="1800" dirty="0">
                <a:effectLst/>
                <a:latin typeface="Aptos" panose="020B0004020202020204" pitchFamily="34" charset="0"/>
                <a:ea typeface="Times New Roman" panose="02020603050405020304" pitchFamily="18" charset="0"/>
                <a:cs typeface="Times New Roman" panose="02020603050405020304" pitchFamily="18" charset="0"/>
              </a:rPr>
              <a:t>UHNM work experience page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Work Experience at UHNM</a:t>
            </a:r>
            <a:endParaRPr lang="en-GB" dirty="0"/>
          </a:p>
        </p:txBody>
      </p:sp>
      <p:sp>
        <p:nvSpPr>
          <p:cNvPr id="3" name="Action Button: Go Home 2">
            <a:hlinkClick r:id="rId3" action="ppaction://hlinksldjump" highlightClick="1"/>
            <a:extLst>
              <a:ext uri="{FF2B5EF4-FFF2-40B4-BE49-F238E27FC236}">
                <a16:creationId xmlns:a16="http://schemas.microsoft.com/office/drawing/2014/main" id="{FE2FDBF8-0599-D56D-4CBE-81D7D90E0BB9}"/>
              </a:ext>
            </a:extLst>
          </p:cNvPr>
          <p:cNvSpPr/>
          <p:nvPr/>
        </p:nvSpPr>
        <p:spPr>
          <a:xfrm>
            <a:off x="10864762" y="582887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8268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30FF-A427-312A-9EAD-2BDF1A3D8AD3}"/>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8" name="Action Button: Go Home 7">
            <a:hlinkClick r:id="rId2" action="ppaction://hlinksldjump" highlightClick="1"/>
            <a:extLst>
              <a:ext uri="{FF2B5EF4-FFF2-40B4-BE49-F238E27FC236}">
                <a16:creationId xmlns:a16="http://schemas.microsoft.com/office/drawing/2014/main" id="{61D708C4-A0B7-5465-C001-88FA18FB14C3}"/>
              </a:ext>
            </a:extLst>
          </p:cNvPr>
          <p:cNvSpPr/>
          <p:nvPr/>
        </p:nvSpPr>
        <p:spPr>
          <a:xfrm>
            <a:off x="10954328" y="5736885"/>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8FC57800-1D27-99E5-7270-6546F04DD849}"/>
              </a:ext>
            </a:extLst>
          </p:cNvPr>
          <p:cNvSpPr txBox="1">
            <a:spLocks/>
          </p:cNvSpPr>
          <p:nvPr/>
        </p:nvSpPr>
        <p:spPr>
          <a:xfrm>
            <a:off x="983926" y="2316811"/>
            <a:ext cx="10515600" cy="992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bg1"/>
                </a:solidFill>
              </a:rPr>
              <a:t>Test your knowledge on what you have learnt</a:t>
            </a:r>
          </a:p>
        </p:txBody>
      </p:sp>
      <p:sp>
        <p:nvSpPr>
          <p:cNvPr id="12" name="Rectangle: Rounded Corners 11">
            <a:hlinkClick r:id="rId3" action="ppaction://hlinksldjump"/>
            <a:extLst>
              <a:ext uri="{FF2B5EF4-FFF2-40B4-BE49-F238E27FC236}">
                <a16:creationId xmlns:a16="http://schemas.microsoft.com/office/drawing/2014/main" id="{80BEE008-5FA3-E78F-0386-1F2AF2B3098C}"/>
              </a:ext>
            </a:extLst>
          </p:cNvPr>
          <p:cNvSpPr/>
          <p:nvPr/>
        </p:nvSpPr>
        <p:spPr>
          <a:xfrm>
            <a:off x="4091233" y="3893270"/>
            <a:ext cx="4081806" cy="1272619"/>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START QUIZ</a:t>
            </a:r>
            <a:endParaRPr lang="en-GB" b="1" dirty="0">
              <a:solidFill>
                <a:schemeClr val="bg1"/>
              </a:solidFill>
            </a:endParaRPr>
          </a:p>
        </p:txBody>
      </p:sp>
    </p:spTree>
    <p:extLst>
      <p:ext uri="{BB962C8B-B14F-4D97-AF65-F5344CB8AC3E}">
        <p14:creationId xmlns:p14="http://schemas.microsoft.com/office/powerpoint/2010/main" val="1644134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r>
              <a:rPr lang="en-GB" dirty="0">
                <a:solidFill>
                  <a:schemeClr val="bg1"/>
                </a:solidFill>
              </a:rPr>
              <a:t>Question 1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type of machine do radiographers mainly use to deliver radiotherapy treatment?</a:t>
            </a:r>
            <a:endParaRPr lang="en-GB" dirty="0"/>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A) Linear Accelerator</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B) MRI</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C) Ultrasound</a:t>
            </a:r>
          </a:p>
        </p:txBody>
      </p:sp>
    </p:spTree>
    <p:extLst>
      <p:ext uri="{BB962C8B-B14F-4D97-AF65-F5344CB8AC3E}">
        <p14:creationId xmlns:p14="http://schemas.microsoft.com/office/powerpoint/2010/main" val="893216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1200329"/>
          </a:xfrm>
          <a:prstGeom prst="rect">
            <a:avLst/>
          </a:prstGeom>
          <a:noFill/>
        </p:spPr>
        <p:txBody>
          <a:bodyPr wrap="square" rtlCol="0">
            <a:spAutoFit/>
          </a:bodyPr>
          <a:lstStyle/>
          <a:p>
            <a:pPr algn="ctr"/>
            <a:r>
              <a:rPr lang="en-GB" dirty="0"/>
              <a:t>Well done, Linear Accelerators are the machines that deliver Radiotherapy. Royal Stoke Hospital has 4 treatment machines, 2 TrueBeam and 2 Halcyon treatment machines. They are made by Varian</a:t>
            </a:r>
          </a:p>
        </p:txBody>
      </p:sp>
    </p:spTree>
    <p:extLst>
      <p:ext uri="{BB962C8B-B14F-4D97-AF65-F5344CB8AC3E}">
        <p14:creationId xmlns:p14="http://schemas.microsoft.com/office/powerpoint/2010/main" val="337283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570037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565" y="2116029"/>
            <a:ext cx="6483909" cy="4168939"/>
          </a:xfrm>
          <a:prstGeom prst="rect">
            <a:avLst/>
          </a:prstGeom>
          <a:noFill/>
          <a:ln w="9525">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pPr algn="ctr"/>
            <a:r>
              <a:rPr lang="en-GB" dirty="0">
                <a:solidFill>
                  <a:schemeClr val="bg1"/>
                </a:solidFill>
              </a:rPr>
              <a:t>Radiotherapy</a:t>
            </a:r>
          </a:p>
        </p:txBody>
      </p:sp>
      <p:sp>
        <p:nvSpPr>
          <p:cNvPr id="10" name="Oval 8"/>
          <p:cNvSpPr>
            <a:spLocks noChangeArrowheads="1"/>
          </p:cNvSpPr>
          <p:nvPr/>
        </p:nvSpPr>
        <p:spPr bwMode="auto">
          <a:xfrm>
            <a:off x="3673475" y="2670004"/>
            <a:ext cx="3352800" cy="2133600"/>
          </a:xfrm>
          <a:prstGeom prst="ellipse">
            <a:avLst/>
          </a:prstGeom>
          <a:noFill/>
          <a:ln w="9525">
            <a:solidFill>
              <a:schemeClr val="accent4">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val 8"/>
          <p:cNvSpPr>
            <a:spLocks noChangeArrowheads="1"/>
          </p:cNvSpPr>
          <p:nvPr/>
        </p:nvSpPr>
        <p:spPr bwMode="auto">
          <a:xfrm>
            <a:off x="6187274" y="2659114"/>
            <a:ext cx="3352800" cy="2133600"/>
          </a:xfrm>
          <a:prstGeom prst="ellipse">
            <a:avLst/>
          </a:prstGeom>
          <a:noFill/>
          <a:ln w="9525">
            <a:solidFill>
              <a:schemeClr val="accent4">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sp>
        <p:nvSpPr>
          <p:cNvPr id="12" name="Oval 8"/>
          <p:cNvSpPr>
            <a:spLocks noChangeArrowheads="1"/>
          </p:cNvSpPr>
          <p:nvPr/>
        </p:nvSpPr>
        <p:spPr bwMode="auto">
          <a:xfrm>
            <a:off x="4994372" y="4075061"/>
            <a:ext cx="3352800" cy="2133600"/>
          </a:xfrm>
          <a:prstGeom prst="ellipse">
            <a:avLst/>
          </a:prstGeom>
          <a:noFill/>
          <a:ln w="9525">
            <a:solidFill>
              <a:schemeClr val="accent4">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716" y="2257071"/>
            <a:ext cx="5905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668445" y="2842239"/>
            <a:ext cx="136815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Assessment</a:t>
            </a:r>
          </a:p>
        </p:txBody>
      </p:sp>
      <p:sp>
        <p:nvSpPr>
          <p:cNvPr id="13" name="TextBox 12"/>
          <p:cNvSpPr txBox="1"/>
          <p:nvPr/>
        </p:nvSpPr>
        <p:spPr>
          <a:xfrm>
            <a:off x="7280713" y="2907425"/>
            <a:ext cx="122413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Treatment</a:t>
            </a:r>
          </a:p>
        </p:txBody>
      </p:sp>
      <p:sp>
        <p:nvSpPr>
          <p:cNvPr id="14" name="TextBox 13"/>
          <p:cNvSpPr txBox="1"/>
          <p:nvPr/>
        </p:nvSpPr>
        <p:spPr>
          <a:xfrm>
            <a:off x="6141369" y="5084216"/>
            <a:ext cx="100811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Planning</a:t>
            </a:r>
          </a:p>
        </p:txBody>
      </p:sp>
      <p:sp>
        <p:nvSpPr>
          <p:cNvPr id="15" name="TextBox 14"/>
          <p:cNvSpPr txBox="1"/>
          <p:nvPr/>
        </p:nvSpPr>
        <p:spPr>
          <a:xfrm>
            <a:off x="4471345" y="3282692"/>
            <a:ext cx="1567224" cy="523220"/>
          </a:xfrm>
          <a:prstGeom prst="rect">
            <a:avLst/>
          </a:prstGeom>
          <a:noFill/>
        </p:spPr>
        <p:txBody>
          <a:bodyPr wrap="none" lIns="91440" tIns="45720" rIns="91440" bIns="45720" rtlCol="0" anchor="t">
            <a:spAutoFit/>
          </a:bodyPr>
          <a:lstStyle/>
          <a:p>
            <a:pPr>
              <a:defRPr/>
            </a:pPr>
            <a:r>
              <a:rPr kumimoji="0" lang="en-GB" sz="1400" b="0" i="0" u="none" strike="noStrike" kern="1200" cap="none" spc="0" normalizeH="0" baseline="0" noProof="0" dirty="0">
                <a:ln>
                  <a:noFill/>
                </a:ln>
                <a:effectLst/>
                <a:uLnTx/>
                <a:uFillTx/>
                <a:latin typeface="Calibri"/>
                <a:ea typeface="+mn-ea"/>
                <a:cs typeface="+mn-cs"/>
              </a:rPr>
              <a:t>Nurses, Dieticians,</a:t>
            </a:r>
            <a:r>
              <a:rPr lang="en-GB" sz="1400" dirty="0">
                <a:latin typeface="Calibri"/>
              </a:rPr>
              <a:t> </a:t>
            </a:r>
            <a:endParaRPr lang="en-GB" sz="1400" b="0" i="0" u="none" strike="noStrike" kern="1200" cap="none" spc="0" normalizeH="0" baseline="0" noProof="0" dirty="0">
              <a:ln>
                <a:noFill/>
              </a:ln>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a:ea typeface="+mn-ea"/>
                <a:cs typeface="+mn-cs"/>
              </a:rPr>
              <a:t>and Radiographers</a:t>
            </a:r>
            <a:endParaRPr lang="en-GB" sz="1400" b="0" i="0" u="none" strike="noStrike" kern="1200" cap="none" spc="0" normalizeH="0" baseline="0" noProof="0" dirty="0">
              <a:ln>
                <a:noFill/>
              </a:ln>
              <a:effectLst/>
              <a:uLnTx/>
              <a:uFillTx/>
              <a:latin typeface="Calibri"/>
              <a:ea typeface="Calibri"/>
              <a:cs typeface="Calibri"/>
            </a:endParaRPr>
          </a:p>
        </p:txBody>
      </p:sp>
      <p:sp>
        <p:nvSpPr>
          <p:cNvPr id="18" name="TextBox 17"/>
          <p:cNvSpPr txBox="1"/>
          <p:nvPr/>
        </p:nvSpPr>
        <p:spPr>
          <a:xfrm>
            <a:off x="7270902" y="3229714"/>
            <a:ext cx="1239122"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a:ea typeface="+mn-ea"/>
                <a:cs typeface="+mn-cs"/>
              </a:rPr>
              <a:t>Radiographers</a:t>
            </a:r>
          </a:p>
        </p:txBody>
      </p:sp>
      <p:sp>
        <p:nvSpPr>
          <p:cNvPr id="19" name="TextBox 18"/>
          <p:cNvSpPr txBox="1"/>
          <p:nvPr/>
        </p:nvSpPr>
        <p:spPr>
          <a:xfrm>
            <a:off x="5607608" y="5453185"/>
            <a:ext cx="2288512"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a:ea typeface="+mn-ea"/>
                <a:cs typeface="+mn-cs"/>
              </a:rPr>
              <a:t>Physicists and Radiographers</a:t>
            </a:r>
          </a:p>
        </p:txBody>
      </p:sp>
      <p:sp>
        <p:nvSpPr>
          <p:cNvPr id="20" name="TextBox 19"/>
          <p:cNvSpPr txBox="1"/>
          <p:nvPr/>
        </p:nvSpPr>
        <p:spPr>
          <a:xfrm>
            <a:off x="6142420" y="2104787"/>
            <a:ext cx="10322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a:ea typeface="+mn-ea"/>
                <a:cs typeface="+mn-cs"/>
              </a:rPr>
              <a:t>The Patient</a:t>
            </a:r>
          </a:p>
        </p:txBody>
      </p:sp>
      <p:sp>
        <p:nvSpPr>
          <p:cNvPr id="16" name="Down Arrow 15"/>
          <p:cNvSpPr/>
          <p:nvPr/>
        </p:nvSpPr>
        <p:spPr>
          <a:xfrm>
            <a:off x="6586559" y="3134517"/>
            <a:ext cx="45719" cy="1065981"/>
          </a:xfrm>
          <a:prstGeom prst="downArrow">
            <a:avLst/>
          </a:prstGeom>
          <a:solidFill>
            <a:srgbClr val="005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5EB8"/>
              </a:solidFill>
              <a:effectLst/>
              <a:uLnTx/>
              <a:uFillTx/>
              <a:latin typeface="Calibri"/>
              <a:ea typeface="+mn-ea"/>
              <a:cs typeface="+mn-cs"/>
            </a:endParaRPr>
          </a:p>
        </p:txBody>
      </p:sp>
      <p:sp>
        <p:nvSpPr>
          <p:cNvPr id="17" name="TextBox 16"/>
          <p:cNvSpPr txBox="1"/>
          <p:nvPr/>
        </p:nvSpPr>
        <p:spPr>
          <a:xfrm>
            <a:off x="8986131" y="1556793"/>
            <a:ext cx="1296144"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Clinical Oncologist</a:t>
            </a:r>
          </a:p>
        </p:txBody>
      </p:sp>
      <p:cxnSp>
        <p:nvCxnSpPr>
          <p:cNvPr id="23" name="Straight Arrow Connector 22"/>
          <p:cNvCxnSpPr/>
          <p:nvPr/>
        </p:nvCxnSpPr>
        <p:spPr>
          <a:xfrm flipH="1">
            <a:off x="8528158" y="2294829"/>
            <a:ext cx="432048" cy="269897"/>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9C0FC9-DBD8-C6D7-2DC8-A80F6397ACC7}"/>
              </a:ext>
            </a:extLst>
          </p:cNvPr>
          <p:cNvSpPr txBox="1"/>
          <p:nvPr/>
        </p:nvSpPr>
        <p:spPr>
          <a:xfrm>
            <a:off x="392251" y="1002795"/>
            <a:ext cx="270787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Calibri"/>
                <a:cs typeface="Calibri"/>
              </a:rPr>
              <a:t>Radiotherapy is prescribed by clinical oncologists and treatment is delivered by therapeutic radiographers.</a:t>
            </a:r>
          </a:p>
        </p:txBody>
      </p:sp>
      <p:grpSp>
        <p:nvGrpSpPr>
          <p:cNvPr id="8" name="Group 7">
            <a:extLst>
              <a:ext uri="{FF2B5EF4-FFF2-40B4-BE49-F238E27FC236}">
                <a16:creationId xmlns:a16="http://schemas.microsoft.com/office/drawing/2014/main" id="{9DD567D4-49D0-15F8-D547-D927CB72D1DB}"/>
              </a:ext>
            </a:extLst>
          </p:cNvPr>
          <p:cNvGrpSpPr/>
          <p:nvPr/>
        </p:nvGrpSpPr>
        <p:grpSpPr>
          <a:xfrm>
            <a:off x="10890581" y="3960793"/>
            <a:ext cx="939567" cy="1800169"/>
            <a:chOff x="10890581" y="3960793"/>
            <a:chExt cx="939567" cy="1800169"/>
          </a:xfrm>
        </p:grpSpPr>
        <p:grpSp>
          <p:nvGrpSpPr>
            <p:cNvPr id="3" name="Group 2">
              <a:extLst>
                <a:ext uri="{FF2B5EF4-FFF2-40B4-BE49-F238E27FC236}">
                  <a16:creationId xmlns:a16="http://schemas.microsoft.com/office/drawing/2014/main" id="{FD4FB6BB-A980-4BB6-6AD3-FFCA38744974}"/>
                </a:ext>
              </a:extLst>
            </p:cNvPr>
            <p:cNvGrpSpPr/>
            <p:nvPr/>
          </p:nvGrpSpPr>
          <p:grpSpPr>
            <a:xfrm>
              <a:off x="10890581" y="3960793"/>
              <a:ext cx="939567" cy="1181068"/>
              <a:chOff x="10863742" y="5234731"/>
              <a:chExt cx="939567" cy="1181068"/>
            </a:xfrm>
          </p:grpSpPr>
          <p:sp>
            <p:nvSpPr>
              <p:cNvPr id="4" name="Action Button: Go Home 3">
                <a:hlinkClick r:id="rId4" action="ppaction://hlinksldjump" highlightClick="1"/>
                <a:extLst>
                  <a:ext uri="{FF2B5EF4-FFF2-40B4-BE49-F238E27FC236}">
                    <a16:creationId xmlns:a16="http://schemas.microsoft.com/office/drawing/2014/main" id="{0B6AA72A-0CD5-32F6-87F4-F0533551D033}"/>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F8F7C272-BA96-772B-43B0-77C27F4BD8A3}"/>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6" name="Action Button: Go Back or Previous 5">
              <a:hlinkClick r:id="" action="ppaction://hlinkshowjump?jump=previousslide" highlightClick="1"/>
              <a:extLst>
                <a:ext uri="{FF2B5EF4-FFF2-40B4-BE49-F238E27FC236}">
                  <a16:creationId xmlns:a16="http://schemas.microsoft.com/office/drawing/2014/main" id="{D8D8A9ED-8A69-D3BB-3C31-B966B57B62B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516442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2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disease is primary focus of radiotherapy?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Arthritis</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Cancer</a:t>
            </a:r>
          </a:p>
        </p:txBody>
      </p:sp>
      <p:sp>
        <p:nvSpPr>
          <p:cNvPr id="10" name="Rectangle: Rounded Corners 9">
            <a:hlinkClick r:id="rId3"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HIV</a:t>
            </a:r>
          </a:p>
        </p:txBody>
      </p:sp>
    </p:spTree>
    <p:extLst>
      <p:ext uri="{BB962C8B-B14F-4D97-AF65-F5344CB8AC3E}">
        <p14:creationId xmlns:p14="http://schemas.microsoft.com/office/powerpoint/2010/main" val="3903499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923330"/>
          </a:xfrm>
          <a:prstGeom prst="rect">
            <a:avLst/>
          </a:prstGeom>
          <a:noFill/>
        </p:spPr>
        <p:txBody>
          <a:bodyPr wrap="square" rtlCol="0">
            <a:spAutoFit/>
          </a:bodyPr>
          <a:lstStyle/>
          <a:p>
            <a:pPr algn="ctr"/>
            <a:r>
              <a:rPr lang="en-GB" dirty="0"/>
              <a:t>Well done, Cancer is the primary focus of Radiotherapy. Radiotherapy can be used as standalone treatment or in conjunction with surgery and chemotherapy</a:t>
            </a:r>
          </a:p>
        </p:txBody>
      </p:sp>
    </p:spTree>
    <p:extLst>
      <p:ext uri="{BB962C8B-B14F-4D97-AF65-F5344CB8AC3E}">
        <p14:creationId xmlns:p14="http://schemas.microsoft.com/office/powerpoint/2010/main" val="574592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721814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3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is the name given to the treatment where the patient has radioactive material physically inserted into the body?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Brachytherapy</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External Beam Therapy</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Immunotherapy</a:t>
            </a:r>
          </a:p>
        </p:txBody>
      </p:sp>
    </p:spTree>
    <p:extLst>
      <p:ext uri="{BB962C8B-B14F-4D97-AF65-F5344CB8AC3E}">
        <p14:creationId xmlns:p14="http://schemas.microsoft.com/office/powerpoint/2010/main" val="335675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1477328"/>
          </a:xfrm>
          <a:prstGeom prst="rect">
            <a:avLst/>
          </a:prstGeom>
          <a:noFill/>
        </p:spPr>
        <p:txBody>
          <a:bodyPr wrap="square" rtlCol="0">
            <a:spAutoFit/>
          </a:bodyPr>
          <a:lstStyle/>
          <a:p>
            <a:pPr algn="ctr"/>
            <a:r>
              <a:rPr lang="en-GB" dirty="0"/>
              <a:t>Well done, Brachytherapy is the name of the treatment where the patient has a radioactive material inserted into the body. This procedure is done in a Brachytherapy theatre, which there is in the Royal Stoke Radiotherapy Department</a:t>
            </a:r>
          </a:p>
        </p:txBody>
      </p:sp>
    </p:spTree>
    <p:extLst>
      <p:ext uri="{BB962C8B-B14F-4D97-AF65-F5344CB8AC3E}">
        <p14:creationId xmlns:p14="http://schemas.microsoft.com/office/powerpoint/2010/main" val="1910118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878981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4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Radiation interacts with which part of the cancer cell to cause it to die?</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Cell membrane</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Cytoplasm</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DNA</a:t>
            </a:r>
          </a:p>
        </p:txBody>
      </p:sp>
    </p:spTree>
    <p:extLst>
      <p:ext uri="{BB962C8B-B14F-4D97-AF65-F5344CB8AC3E}">
        <p14:creationId xmlns:p14="http://schemas.microsoft.com/office/powerpoint/2010/main" val="53349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923330"/>
          </a:xfrm>
          <a:prstGeom prst="rect">
            <a:avLst/>
          </a:prstGeom>
          <a:noFill/>
        </p:spPr>
        <p:txBody>
          <a:bodyPr wrap="square" rtlCol="0">
            <a:spAutoFit/>
          </a:bodyPr>
          <a:lstStyle/>
          <a:p>
            <a:pPr algn="ctr"/>
            <a:r>
              <a:rPr lang="en-GB" dirty="0"/>
              <a:t>Well done, damaged caused to DNA can result in cell death. Healthy cells have the ability to repair themselves, where cancer cells die when their DNA is damaged</a:t>
            </a:r>
          </a:p>
        </p:txBody>
      </p:sp>
    </p:spTree>
    <p:extLst>
      <p:ext uri="{BB962C8B-B14F-4D97-AF65-F5344CB8AC3E}">
        <p14:creationId xmlns:p14="http://schemas.microsoft.com/office/powerpoint/2010/main" val="3395782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457255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5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Mould room specializes in doing what for the patients?</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Planning the treatment</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Scanning the patient</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Creating immobilisation devices</a:t>
            </a:r>
          </a:p>
        </p:txBody>
      </p:sp>
    </p:spTree>
    <p:extLst>
      <p:ext uri="{BB962C8B-B14F-4D97-AF65-F5344CB8AC3E}">
        <p14:creationId xmlns:p14="http://schemas.microsoft.com/office/powerpoint/2010/main" val="260644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Who we Treat</a:t>
            </a:r>
          </a:p>
        </p:txBody>
      </p:sp>
      <p:sp>
        <p:nvSpPr>
          <p:cNvPr id="3" name="Content Placeholder 2"/>
          <p:cNvSpPr>
            <a:spLocks noGrp="1"/>
          </p:cNvSpPr>
          <p:nvPr>
            <p:ph idx="1"/>
          </p:nvPr>
        </p:nvSpPr>
        <p:spPr>
          <a:xfrm>
            <a:off x="2346960" y="1100629"/>
            <a:ext cx="7709480" cy="3579849"/>
          </a:xfrm>
        </p:spPr>
        <p:txBody>
          <a:bodyPr vert="horz" lIns="91440" tIns="45720" rIns="91440" bIns="45720" rtlCol="0" anchor="t">
            <a:normAutofit/>
          </a:bodyPr>
          <a:lstStyle/>
          <a:p>
            <a:pPr>
              <a:buFont typeface="Arial" panose="020B0604020202020204" pitchFamily="34" charset="0"/>
              <a:buChar char="•"/>
            </a:pPr>
            <a:r>
              <a:rPr lang="en-GB" sz="1800" dirty="0"/>
              <a:t>Patients with tumours that can be treated by Radiotherapy (Radiosensitive). </a:t>
            </a:r>
          </a:p>
          <a:p>
            <a:pPr>
              <a:buFont typeface="Arial" panose="020B0604020202020204" pitchFamily="34" charset="0"/>
              <a:buChar char="•"/>
            </a:pPr>
            <a:r>
              <a:rPr lang="en-GB" sz="1800" dirty="0"/>
              <a:t>Over 50% of people with cancer need radiotherapy as part of their treatment plan.</a:t>
            </a:r>
          </a:p>
          <a:p>
            <a:pPr>
              <a:buFont typeface="Arial" panose="020B0604020202020204" pitchFamily="34" charset="0"/>
              <a:buChar char="•"/>
            </a:pPr>
            <a:r>
              <a:rPr lang="en-GB" sz="1800" dirty="0"/>
              <a:t>Used to eliminate cancer, reduce the chance of cancer coming back or relieve symptoms caused by cancer.</a:t>
            </a:r>
          </a:p>
          <a:p>
            <a:pPr>
              <a:buFont typeface="Arial" panose="020B0604020202020204" pitchFamily="34" charset="0"/>
              <a:buChar char="•"/>
            </a:pPr>
            <a:r>
              <a:rPr lang="en-GB" sz="1800" dirty="0"/>
              <a:t>Dupuytren's contracture</a:t>
            </a:r>
            <a:endParaRPr lang="en-GB" sz="1800" b="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4887" y="3444369"/>
            <a:ext cx="3340629" cy="250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62" y="3563875"/>
            <a:ext cx="3842563"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806A883C-3E6F-C9A2-3735-5C4843FF0D91}"/>
              </a:ext>
            </a:extLst>
          </p:cNvPr>
          <p:cNvGrpSpPr/>
          <p:nvPr/>
        </p:nvGrpSpPr>
        <p:grpSpPr>
          <a:xfrm>
            <a:off x="10999223" y="4692071"/>
            <a:ext cx="939567" cy="1800169"/>
            <a:chOff x="10890581" y="3960793"/>
            <a:chExt cx="939567" cy="1800169"/>
          </a:xfrm>
        </p:grpSpPr>
        <p:grpSp>
          <p:nvGrpSpPr>
            <p:cNvPr id="9" name="Group 8">
              <a:extLst>
                <a:ext uri="{FF2B5EF4-FFF2-40B4-BE49-F238E27FC236}">
                  <a16:creationId xmlns:a16="http://schemas.microsoft.com/office/drawing/2014/main" id="{8338C1FE-D660-26DD-8A50-23408214F34E}"/>
                </a:ext>
              </a:extLst>
            </p:cNvPr>
            <p:cNvGrpSpPr/>
            <p:nvPr/>
          </p:nvGrpSpPr>
          <p:grpSpPr>
            <a:xfrm>
              <a:off x="10890581" y="3960793"/>
              <a:ext cx="939567" cy="1181068"/>
              <a:chOff x="10863742" y="5234731"/>
              <a:chExt cx="939567" cy="1181068"/>
            </a:xfrm>
          </p:grpSpPr>
          <p:sp>
            <p:nvSpPr>
              <p:cNvPr id="11" name="Action Button: Go Home 10">
                <a:hlinkClick r:id="rId4" action="ppaction://hlinksldjump" highlightClick="1"/>
                <a:extLst>
                  <a:ext uri="{FF2B5EF4-FFF2-40B4-BE49-F238E27FC236}">
                    <a16:creationId xmlns:a16="http://schemas.microsoft.com/office/drawing/2014/main" id="{A9DE9E95-AC33-3493-7D6B-118285769FFB}"/>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5125A906-B9A2-0210-96BB-6E78A24B75EE}"/>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C35A3EAE-1706-96C1-04F0-D33240AD8CDF}"/>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755772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1477328"/>
          </a:xfrm>
          <a:prstGeom prst="rect">
            <a:avLst/>
          </a:prstGeom>
          <a:noFill/>
        </p:spPr>
        <p:txBody>
          <a:bodyPr wrap="square" rtlCol="0">
            <a:spAutoFit/>
          </a:bodyPr>
          <a:lstStyle/>
          <a:p>
            <a:pPr algn="ctr"/>
            <a:r>
              <a:rPr lang="en-GB" dirty="0"/>
              <a:t>Well done, </a:t>
            </a:r>
            <a:r>
              <a:rPr lang="en-GB" dirty="0" err="1"/>
              <a:t>Mouldroom</a:t>
            </a:r>
            <a:r>
              <a:rPr lang="en-GB" dirty="0"/>
              <a:t> is part of the pre-treatment area. They specialise in making immobilisation equipment to ensure the patient remains still and in the same position. Areas such as Head and Neck region as well as limbs will have appointments with </a:t>
            </a:r>
            <a:r>
              <a:rPr lang="en-GB" dirty="0" err="1"/>
              <a:t>Mouldroom</a:t>
            </a:r>
            <a:r>
              <a:rPr lang="en-GB" dirty="0"/>
              <a:t> prior to CT scanning</a:t>
            </a:r>
          </a:p>
        </p:txBody>
      </p:sp>
    </p:spTree>
    <p:extLst>
      <p:ext uri="{BB962C8B-B14F-4D97-AF65-F5344CB8AC3E}">
        <p14:creationId xmlns:p14="http://schemas.microsoft.com/office/powerpoint/2010/main" val="2537586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3252836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6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type of particle is primarily used for treatment in radiotherapy?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Photons</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Alpha particles</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Beta particles</a:t>
            </a:r>
          </a:p>
        </p:txBody>
      </p:sp>
    </p:spTree>
    <p:extLst>
      <p:ext uri="{BB962C8B-B14F-4D97-AF65-F5344CB8AC3E}">
        <p14:creationId xmlns:p14="http://schemas.microsoft.com/office/powerpoint/2010/main" val="1210256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646331"/>
          </a:xfrm>
          <a:prstGeom prst="rect">
            <a:avLst/>
          </a:prstGeom>
          <a:noFill/>
        </p:spPr>
        <p:txBody>
          <a:bodyPr wrap="square" rtlCol="0">
            <a:spAutoFit/>
          </a:bodyPr>
          <a:lstStyle/>
          <a:p>
            <a:pPr algn="ctr"/>
            <a:r>
              <a:rPr lang="en-GB" dirty="0"/>
              <a:t>Well done, Photons are created by the treatment machine for Radiotherapy. </a:t>
            </a:r>
          </a:p>
        </p:txBody>
      </p:sp>
    </p:spTree>
    <p:extLst>
      <p:ext uri="{BB962C8B-B14F-4D97-AF65-F5344CB8AC3E}">
        <p14:creationId xmlns:p14="http://schemas.microsoft.com/office/powerpoint/2010/main" val="593538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427952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7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Multi-leaf collimators are used to do what?</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AutoNum type="alphaUcParenR"/>
              <a:defRP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Position the patient</a:t>
            </a:r>
            <a:endParaRPr lang="en-GB" dirty="0">
              <a:solidFill>
                <a:prstClr val="white"/>
              </a:solidFill>
              <a:latin typeface="Calibri" panose="020F0502020204030204"/>
            </a:endParaRP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Shape the radiation beam</a:t>
            </a:r>
          </a:p>
        </p:txBody>
      </p:sp>
      <p:sp>
        <p:nvSpPr>
          <p:cNvPr id="10" name="Rectangle: Rounded Corners 9">
            <a:hlinkClick r:id="rId3"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Sterilize the treatment area</a:t>
            </a:r>
          </a:p>
        </p:txBody>
      </p:sp>
    </p:spTree>
    <p:extLst>
      <p:ext uri="{BB962C8B-B14F-4D97-AF65-F5344CB8AC3E}">
        <p14:creationId xmlns:p14="http://schemas.microsoft.com/office/powerpoint/2010/main" val="364314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1200329"/>
          </a:xfrm>
          <a:prstGeom prst="rect">
            <a:avLst/>
          </a:prstGeom>
          <a:noFill/>
        </p:spPr>
        <p:txBody>
          <a:bodyPr wrap="square" rtlCol="0">
            <a:spAutoFit/>
          </a:bodyPr>
          <a:lstStyle/>
          <a:p>
            <a:pPr algn="ctr"/>
            <a:r>
              <a:rPr lang="en-GB" dirty="0"/>
              <a:t>Well done, MLC’s shape the radiation beam. It can also vary the </a:t>
            </a:r>
            <a:r>
              <a:rPr lang="en-GB" dirty="0" err="1"/>
              <a:t>intentsity</a:t>
            </a:r>
            <a:r>
              <a:rPr lang="en-GB" dirty="0"/>
              <a:t> of the radiation beam as the treatment gantry moves around the patient. This is for IMRT and VMAT treatments</a:t>
            </a:r>
          </a:p>
        </p:txBody>
      </p:sp>
    </p:spTree>
    <p:extLst>
      <p:ext uri="{BB962C8B-B14F-4D97-AF65-F5344CB8AC3E}">
        <p14:creationId xmlns:p14="http://schemas.microsoft.com/office/powerpoint/2010/main" val="53732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2791931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8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Can you identify the correct anatomy?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 A-bladder, B-rectum, C-bowel, D-prostate</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A-rectum, B-prostate, C-bladder, D-bowel</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A-bladder, B-prostate, C-rectum, D-bowel</a:t>
            </a:r>
          </a:p>
        </p:txBody>
      </p:sp>
      <p:sp>
        <p:nvSpPr>
          <p:cNvPr id="2" name="Rectangle: Rounded Corners 1">
            <a:hlinkClick r:id="rId3" action="ppaction://hlinksldjump"/>
            <a:extLst>
              <a:ext uri="{FF2B5EF4-FFF2-40B4-BE49-F238E27FC236}">
                <a16:creationId xmlns:a16="http://schemas.microsoft.com/office/drawing/2014/main" id="{9383D08F-F68B-6B53-EF09-75AC431ECC7A}"/>
              </a:ext>
            </a:extLst>
          </p:cNvPr>
          <p:cNvSpPr/>
          <p:nvPr/>
        </p:nvSpPr>
        <p:spPr>
          <a:xfrm>
            <a:off x="985343" y="5592177"/>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A-Bowel, B-bladder, C-prostate, D-rectum</a:t>
            </a:r>
          </a:p>
        </p:txBody>
      </p:sp>
      <p:grpSp>
        <p:nvGrpSpPr>
          <p:cNvPr id="3" name="Group 2">
            <a:extLst>
              <a:ext uri="{FF2B5EF4-FFF2-40B4-BE49-F238E27FC236}">
                <a16:creationId xmlns:a16="http://schemas.microsoft.com/office/drawing/2014/main" id="{652472BE-FFD9-9DB9-CFD8-B84B46F5F93D}"/>
              </a:ext>
            </a:extLst>
          </p:cNvPr>
          <p:cNvGrpSpPr/>
          <p:nvPr/>
        </p:nvGrpSpPr>
        <p:grpSpPr>
          <a:xfrm>
            <a:off x="6360590" y="2897699"/>
            <a:ext cx="4142427" cy="3644559"/>
            <a:chOff x="0" y="0"/>
            <a:chExt cx="4142740" cy="3743325"/>
          </a:xfrm>
        </p:grpSpPr>
        <p:pic>
          <p:nvPicPr>
            <p:cNvPr id="6" name="Picture 5">
              <a:extLst>
                <a:ext uri="{FF2B5EF4-FFF2-40B4-BE49-F238E27FC236}">
                  <a16:creationId xmlns:a16="http://schemas.microsoft.com/office/drawing/2014/main" id="{4D155600-74AF-F4C2-0DAC-017023FC09C3}"/>
                </a:ext>
              </a:extLst>
            </p:cNvPr>
            <p:cNvPicPr>
              <a:picLocks noChangeAspect="1"/>
            </p:cNvPicPr>
            <p:nvPr/>
          </p:nvPicPr>
          <p:blipFill>
            <a:blip r:embed="rId5"/>
            <a:stretch>
              <a:fillRect/>
            </a:stretch>
          </p:blipFill>
          <p:spPr>
            <a:xfrm>
              <a:off x="0" y="0"/>
              <a:ext cx="4142740" cy="3743325"/>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84D6B02A-CB8C-73D1-75A1-C76DE2885CCA}"/>
                    </a:ext>
                  </a:extLst>
                </p14:cNvPr>
                <p14:cNvContentPartPr/>
                <p14:nvPr/>
              </p14:nvContentPartPr>
              <p14:xfrm>
                <a:off x="2472816" y="1290637"/>
                <a:ext cx="335531" cy="506228"/>
              </p14:xfrm>
            </p:contentPart>
          </mc:Choice>
          <mc:Fallback xmlns="">
            <p:pic>
              <p:nvPicPr>
                <p:cNvPr id="11" name="Ink 10">
                  <a:extLst>
                    <a:ext uri="{FF2B5EF4-FFF2-40B4-BE49-F238E27FC236}">
                      <a16:creationId xmlns:a16="http://schemas.microsoft.com/office/drawing/2014/main" id="{84D6B02A-CB8C-73D1-75A1-C76DE2885CCA}"/>
                    </a:ext>
                  </a:extLst>
                </p:cNvPr>
                <p:cNvPicPr/>
                <p:nvPr/>
              </p:nvPicPr>
              <p:blipFill>
                <a:blip r:embed="rId7"/>
                <a:stretch>
                  <a:fillRect/>
                </a:stretch>
              </p:blipFill>
              <p:spPr>
                <a:xfrm>
                  <a:off x="2454835" y="1272162"/>
                  <a:ext cx="371134" cy="54280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C6F54965-B8D4-8F56-4104-E688806155EB}"/>
                    </a:ext>
                  </a:extLst>
                </p14:cNvPr>
                <p14:cNvContentPartPr/>
                <p14:nvPr/>
              </p14:nvContentPartPr>
              <p14:xfrm>
                <a:off x="2147570" y="2509422"/>
                <a:ext cx="267721" cy="391686"/>
              </p14:xfrm>
            </p:contentPart>
          </mc:Choice>
          <mc:Fallback xmlns="">
            <p:pic>
              <p:nvPicPr>
                <p:cNvPr id="12" name="Ink 11">
                  <a:extLst>
                    <a:ext uri="{FF2B5EF4-FFF2-40B4-BE49-F238E27FC236}">
                      <a16:creationId xmlns:a16="http://schemas.microsoft.com/office/drawing/2014/main" id="{C6F54965-B8D4-8F56-4104-E688806155EB}"/>
                    </a:ext>
                  </a:extLst>
                </p:cNvPr>
                <p:cNvPicPr/>
                <p:nvPr/>
              </p:nvPicPr>
              <p:blipFill>
                <a:blip r:embed="rId9"/>
                <a:stretch>
                  <a:fillRect/>
                </a:stretch>
              </p:blipFill>
              <p:spPr>
                <a:xfrm>
                  <a:off x="2129602" y="2490946"/>
                  <a:ext cx="303297" cy="42826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46876DD9-18F1-5D59-82C7-09FBE17A5D6E}"/>
                    </a:ext>
                  </a:extLst>
                </p14:cNvPr>
                <p14:cNvContentPartPr/>
                <p14:nvPr/>
              </p14:nvContentPartPr>
              <p14:xfrm>
                <a:off x="822521" y="1881187"/>
                <a:ext cx="333565" cy="362480"/>
              </p14:xfrm>
            </p:contentPart>
          </mc:Choice>
          <mc:Fallback xmlns="">
            <p:pic>
              <p:nvPicPr>
                <p:cNvPr id="13" name="Ink 12">
                  <a:extLst>
                    <a:ext uri="{FF2B5EF4-FFF2-40B4-BE49-F238E27FC236}">
                      <a16:creationId xmlns:a16="http://schemas.microsoft.com/office/drawing/2014/main" id="{46876DD9-18F1-5D59-82C7-09FBE17A5D6E}"/>
                    </a:ext>
                  </a:extLst>
                </p:cNvPr>
                <p:cNvPicPr/>
                <p:nvPr/>
              </p:nvPicPr>
              <p:blipFill>
                <a:blip r:embed="rId11"/>
                <a:stretch>
                  <a:fillRect/>
                </a:stretch>
              </p:blipFill>
              <p:spPr>
                <a:xfrm>
                  <a:off x="804549" y="1862712"/>
                  <a:ext cx="369150" cy="39906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6A338389-54B5-D5F8-6F70-13D3925B6A5C}"/>
                    </a:ext>
                  </a:extLst>
                </p14:cNvPr>
                <p14:cNvContentPartPr/>
                <p14:nvPr/>
              </p14:nvContentPartPr>
              <p14:xfrm>
                <a:off x="1661795" y="861597"/>
                <a:ext cx="248774" cy="342241"/>
              </p14:xfrm>
            </p:contentPart>
          </mc:Choice>
          <mc:Fallback xmlns="">
            <p:pic>
              <p:nvPicPr>
                <p:cNvPr id="14" name="Ink 13">
                  <a:extLst>
                    <a:ext uri="{FF2B5EF4-FFF2-40B4-BE49-F238E27FC236}">
                      <a16:creationId xmlns:a16="http://schemas.microsoft.com/office/drawing/2014/main" id="{6A338389-54B5-D5F8-6F70-13D3925B6A5C}"/>
                    </a:ext>
                  </a:extLst>
                </p:cNvPr>
                <p:cNvPicPr/>
                <p:nvPr/>
              </p:nvPicPr>
              <p:blipFill>
                <a:blip r:embed="rId13"/>
                <a:stretch>
                  <a:fillRect/>
                </a:stretch>
              </p:blipFill>
              <p:spPr>
                <a:xfrm>
                  <a:off x="1643820" y="843137"/>
                  <a:ext cx="284365" cy="378791"/>
                </a:xfrm>
                <a:prstGeom prst="rect">
                  <a:avLst/>
                </a:prstGeom>
              </p:spPr>
            </p:pic>
          </mc:Fallback>
        </mc:AlternateContent>
      </p:grpSp>
    </p:spTree>
    <p:extLst>
      <p:ext uri="{BB962C8B-B14F-4D97-AF65-F5344CB8AC3E}">
        <p14:creationId xmlns:p14="http://schemas.microsoft.com/office/powerpoint/2010/main" val="180218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1200329"/>
          </a:xfrm>
          <a:prstGeom prst="rect">
            <a:avLst/>
          </a:prstGeom>
          <a:noFill/>
        </p:spPr>
        <p:txBody>
          <a:bodyPr wrap="square" rtlCol="0">
            <a:spAutoFit/>
          </a:bodyPr>
          <a:lstStyle/>
          <a:p>
            <a:pPr algn="ctr"/>
            <a:r>
              <a:rPr lang="en-GB" dirty="0"/>
              <a:t>Well done, the bladder sits on top and front of the prostate and the rectum is behind the prostate. This is the reason why Prostate patients are likely to do preparation for Radiotherapy treatment</a:t>
            </a:r>
          </a:p>
        </p:txBody>
      </p:sp>
    </p:spTree>
    <p:extLst>
      <p:ext uri="{BB962C8B-B14F-4D97-AF65-F5344CB8AC3E}">
        <p14:creationId xmlns:p14="http://schemas.microsoft.com/office/powerpoint/2010/main" val="2056661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Types</a:t>
            </a:r>
          </a:p>
        </p:txBody>
      </p:sp>
      <p:sp>
        <p:nvSpPr>
          <p:cNvPr id="16" name="TextBox 15">
            <a:extLst>
              <a:ext uri="{FF2B5EF4-FFF2-40B4-BE49-F238E27FC236}">
                <a16:creationId xmlns:a16="http://schemas.microsoft.com/office/drawing/2014/main" id="{9F98B5BD-7502-167F-A3C1-6EB5B42C4ACB}"/>
              </a:ext>
            </a:extLst>
          </p:cNvPr>
          <p:cNvSpPr txBox="1"/>
          <p:nvPr/>
        </p:nvSpPr>
        <p:spPr>
          <a:xfrm>
            <a:off x="2338326" y="5072368"/>
            <a:ext cx="75055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Multiple types of radiotherapy are available that either treat the patient with the radiation being </a:t>
            </a:r>
            <a:r>
              <a:rPr kumimoji="0" lang="en-GB" b="1" dirty="0"/>
              <a:t>targeted</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into the patient from an external machine sources of radiation are inserted into the patient and delivered internally. </a:t>
            </a:r>
          </a:p>
        </p:txBody>
      </p:sp>
      <p:grpSp>
        <p:nvGrpSpPr>
          <p:cNvPr id="7" name="Group 6">
            <a:extLst>
              <a:ext uri="{FF2B5EF4-FFF2-40B4-BE49-F238E27FC236}">
                <a16:creationId xmlns:a16="http://schemas.microsoft.com/office/drawing/2014/main" id="{8AA52426-8D8B-DF86-5F30-A0254FF88DF4}"/>
              </a:ext>
            </a:extLst>
          </p:cNvPr>
          <p:cNvGrpSpPr/>
          <p:nvPr/>
        </p:nvGrpSpPr>
        <p:grpSpPr>
          <a:xfrm>
            <a:off x="1710400" y="1951479"/>
            <a:ext cx="1978685" cy="989342"/>
            <a:chOff x="0" y="1339517"/>
            <a:chExt cx="1978685" cy="989342"/>
          </a:xfrm>
        </p:grpSpPr>
        <p:sp>
          <p:nvSpPr>
            <p:cNvPr id="8" name="Rectangle: Rounded Corners 7">
              <a:extLst>
                <a:ext uri="{FF2B5EF4-FFF2-40B4-BE49-F238E27FC236}">
                  <a16:creationId xmlns:a16="http://schemas.microsoft.com/office/drawing/2014/main" id="{39E64C7E-5D9C-FAC3-B34B-98F2D07C654D}"/>
                </a:ext>
              </a:extLst>
            </p:cNvPr>
            <p:cNvSpPr/>
            <p:nvPr/>
          </p:nvSpPr>
          <p:spPr>
            <a:xfrm>
              <a:off x="0" y="1339517"/>
              <a:ext cx="1978685" cy="9893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Rounded Corners 4">
              <a:extLst>
                <a:ext uri="{FF2B5EF4-FFF2-40B4-BE49-F238E27FC236}">
                  <a16:creationId xmlns:a16="http://schemas.microsoft.com/office/drawing/2014/main" id="{86A18ACF-050C-DE2B-C3BF-9E11F25894CB}"/>
                </a:ext>
              </a:extLst>
            </p:cNvPr>
            <p:cNvSpPr txBox="1"/>
            <p:nvPr/>
          </p:nvSpPr>
          <p:spPr>
            <a:xfrm>
              <a:off x="28977" y="1368494"/>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2300" b="0" i="0" u="none" strike="noStrike" kern="1200" cap="none" spc="0" normalizeH="0" baseline="0" noProof="0" dirty="0">
                  <a:ln>
                    <a:noFill/>
                  </a:ln>
                  <a:solidFill>
                    <a:prstClr val="white"/>
                  </a:solidFill>
                  <a:effectLst/>
                  <a:uLnTx/>
                  <a:uFillTx/>
                  <a:latin typeface="Franklin Gothic Book"/>
                  <a:ea typeface="+mn-ea"/>
                  <a:cs typeface="+mn-cs"/>
                </a:rPr>
                <a:t>Radiotherapy</a:t>
              </a:r>
            </a:p>
          </p:txBody>
        </p:sp>
      </p:grpSp>
      <p:sp>
        <p:nvSpPr>
          <p:cNvPr id="4" name="TextBox 3">
            <a:extLst>
              <a:ext uri="{FF2B5EF4-FFF2-40B4-BE49-F238E27FC236}">
                <a16:creationId xmlns:a16="http://schemas.microsoft.com/office/drawing/2014/main" id="{D74F9CD3-0867-D1AA-06C8-FE36021A79B2}"/>
              </a:ext>
            </a:extLst>
          </p:cNvPr>
          <p:cNvSpPr txBox="1"/>
          <p:nvPr/>
        </p:nvSpPr>
        <p:spPr>
          <a:xfrm>
            <a:off x="1520983" y="3265189"/>
            <a:ext cx="2571184" cy="646331"/>
          </a:xfrm>
          <a:prstGeom prst="rect">
            <a:avLst/>
          </a:prstGeom>
          <a:noFill/>
        </p:spPr>
        <p:txBody>
          <a:bodyPr wrap="square" lIns="91440" tIns="45720" rIns="91440" bIns="45720" rtlCol="0" anchor="t">
            <a:spAutoFit/>
          </a:bodyPr>
          <a:lstStyle/>
          <a:p>
            <a:r>
              <a:rPr lang="en-GB" b="1" dirty="0"/>
              <a:t>Click to see the different types of radiotherapy</a:t>
            </a:r>
          </a:p>
        </p:txBody>
      </p:sp>
      <p:grpSp>
        <p:nvGrpSpPr>
          <p:cNvPr id="26" name="Group 25">
            <a:extLst>
              <a:ext uri="{FF2B5EF4-FFF2-40B4-BE49-F238E27FC236}">
                <a16:creationId xmlns:a16="http://schemas.microsoft.com/office/drawing/2014/main" id="{423DE947-F4DE-8FE0-2537-387791FA65EC}"/>
              </a:ext>
            </a:extLst>
          </p:cNvPr>
          <p:cNvGrpSpPr/>
          <p:nvPr/>
        </p:nvGrpSpPr>
        <p:grpSpPr>
          <a:xfrm>
            <a:off x="10944902" y="4633948"/>
            <a:ext cx="939567" cy="1800169"/>
            <a:chOff x="10890581" y="3960793"/>
            <a:chExt cx="939567" cy="1800169"/>
          </a:xfrm>
        </p:grpSpPr>
        <p:grpSp>
          <p:nvGrpSpPr>
            <p:cNvPr id="27" name="Group 26">
              <a:extLst>
                <a:ext uri="{FF2B5EF4-FFF2-40B4-BE49-F238E27FC236}">
                  <a16:creationId xmlns:a16="http://schemas.microsoft.com/office/drawing/2014/main" id="{5EA9CFAD-188B-B7CB-B9B2-8B77A37A9C0A}"/>
                </a:ext>
              </a:extLst>
            </p:cNvPr>
            <p:cNvGrpSpPr/>
            <p:nvPr/>
          </p:nvGrpSpPr>
          <p:grpSpPr>
            <a:xfrm>
              <a:off x="10890581" y="3960793"/>
              <a:ext cx="939567" cy="1181068"/>
              <a:chOff x="10863742" y="5234731"/>
              <a:chExt cx="939567" cy="1181068"/>
            </a:xfrm>
          </p:grpSpPr>
          <p:sp>
            <p:nvSpPr>
              <p:cNvPr id="30" name="Action Button: Go Home 29">
                <a:hlinkClick r:id="rId2" action="ppaction://hlinksldjump" highlightClick="1"/>
                <a:extLst>
                  <a:ext uri="{FF2B5EF4-FFF2-40B4-BE49-F238E27FC236}">
                    <a16:creationId xmlns:a16="http://schemas.microsoft.com/office/drawing/2014/main" id="{F59BB9F9-7AD0-4476-0000-CAE91266AFC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Go Forward or Next 31">
                <a:hlinkClick r:id="" action="ppaction://hlinkshowjump?jump=nextslide" highlightClick="1"/>
                <a:extLst>
                  <a:ext uri="{FF2B5EF4-FFF2-40B4-BE49-F238E27FC236}">
                    <a16:creationId xmlns:a16="http://schemas.microsoft.com/office/drawing/2014/main" id="{0D44E733-F1F0-F1B0-57B6-1DF8106719BB}"/>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28" name="Action Button: Go Back or Previous 27">
              <a:hlinkClick r:id="" action="ppaction://hlinkshowjump?jump=previousslide" highlightClick="1"/>
              <a:extLst>
                <a:ext uri="{FF2B5EF4-FFF2-40B4-BE49-F238E27FC236}">
                  <a16:creationId xmlns:a16="http://schemas.microsoft.com/office/drawing/2014/main" id="{B753E967-2FAC-8E95-312B-D4EF76F0169D}"/>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66997420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2546685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9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Which routes can get you into a radiotherapy career?</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 Undergraduate degree</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Apprenticeship</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Postgraduate degree</a:t>
            </a:r>
          </a:p>
        </p:txBody>
      </p:sp>
      <p:sp>
        <p:nvSpPr>
          <p:cNvPr id="2" name="Rectangle: Rounded Corners 1">
            <a:hlinkClick r:id="rId5" action="ppaction://hlinksldjump"/>
            <a:extLst>
              <a:ext uri="{FF2B5EF4-FFF2-40B4-BE49-F238E27FC236}">
                <a16:creationId xmlns:a16="http://schemas.microsoft.com/office/drawing/2014/main" id="{647B5F12-8B63-2976-A9D7-0FA914614A9D}"/>
              </a:ext>
            </a:extLst>
          </p:cNvPr>
          <p:cNvSpPr/>
          <p:nvPr/>
        </p:nvSpPr>
        <p:spPr>
          <a:xfrm>
            <a:off x="985344" y="5526962"/>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GB" dirty="0">
                <a:solidFill>
                  <a:prstClr val="white"/>
                </a:solidFill>
                <a:latin typeface="Calibri" panose="020F0502020204030204"/>
              </a:rPr>
              <a:t>D)</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All of the above</a:t>
            </a:r>
          </a:p>
        </p:txBody>
      </p:sp>
    </p:spTree>
    <p:extLst>
      <p:ext uri="{BB962C8B-B14F-4D97-AF65-F5344CB8AC3E}">
        <p14:creationId xmlns:p14="http://schemas.microsoft.com/office/powerpoint/2010/main" val="3117396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646331"/>
          </a:xfrm>
          <a:prstGeom prst="rect">
            <a:avLst/>
          </a:prstGeom>
          <a:noFill/>
        </p:spPr>
        <p:txBody>
          <a:bodyPr wrap="square" rtlCol="0">
            <a:spAutoFit/>
          </a:bodyPr>
          <a:lstStyle/>
          <a:p>
            <a:pPr algn="ctr"/>
            <a:r>
              <a:rPr lang="en-GB" dirty="0"/>
              <a:t>Well done, in fact all three options can get you into a Radiotherapy career</a:t>
            </a:r>
          </a:p>
        </p:txBody>
      </p:sp>
    </p:spTree>
    <p:extLst>
      <p:ext uri="{BB962C8B-B14F-4D97-AF65-F5344CB8AC3E}">
        <p14:creationId xmlns:p14="http://schemas.microsoft.com/office/powerpoint/2010/main" val="1304279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758110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10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effectLst/>
                <a:latin typeface="Aptos" panose="020B0004020202020204" pitchFamily="34" charset="0"/>
                <a:ea typeface="Times New Roman" panose="02020603050405020304" pitchFamily="18" charset="0"/>
              </a:rPr>
              <a:t>What are Radiographers classed as?</a:t>
            </a:r>
            <a:endParaRPr lang="en-GB" sz="1800" dirty="0">
              <a:solidFill>
                <a:schemeClr val="bg1"/>
              </a:solidFill>
              <a:effectLst/>
              <a:latin typeface="Calibri" panose="020F0502020204030204" pitchFamily="34" charset="0"/>
              <a:ea typeface="Calibri" panose="020F0502020204030204" pitchFamily="34" charset="0"/>
            </a:endParaRP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 Midwife</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Allied Health Professionals</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0" name="Rectangle: Rounded Corners 9">
            <a:hlinkClick r:id="rId3" action="ppaction://hlinksldjump"/>
            <a:extLst>
              <a:ext uri="{FF2B5EF4-FFF2-40B4-BE49-F238E27FC236}">
                <a16:creationId xmlns:a16="http://schemas.microsoft.com/office/drawing/2014/main" id="{2ED0C7EB-19B2-3FFB-4FE5-6B6A99CA3EC2}"/>
              </a:ext>
            </a:extLst>
          </p:cNvPr>
          <p:cNvSpPr/>
          <p:nvPr/>
        </p:nvSpPr>
        <p:spPr>
          <a:xfrm>
            <a:off x="985344" y="4719979"/>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Clinical Scientist</a:t>
            </a:r>
          </a:p>
        </p:txBody>
      </p:sp>
    </p:spTree>
    <p:extLst>
      <p:ext uri="{BB962C8B-B14F-4D97-AF65-F5344CB8AC3E}">
        <p14:creationId xmlns:p14="http://schemas.microsoft.com/office/powerpoint/2010/main" val="3462953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369332"/>
          </a:xfrm>
          <a:prstGeom prst="rect">
            <a:avLst/>
          </a:prstGeom>
          <a:noFill/>
        </p:spPr>
        <p:txBody>
          <a:bodyPr wrap="square" rtlCol="0">
            <a:spAutoFit/>
          </a:bodyPr>
          <a:lstStyle/>
          <a:p>
            <a:pPr algn="ctr"/>
            <a:r>
              <a:rPr lang="en-GB" dirty="0"/>
              <a:t>Well done, Radiographers are Allied Health Professionals</a:t>
            </a:r>
          </a:p>
        </p:txBody>
      </p:sp>
    </p:spTree>
    <p:extLst>
      <p:ext uri="{BB962C8B-B14F-4D97-AF65-F5344CB8AC3E}">
        <p14:creationId xmlns:p14="http://schemas.microsoft.com/office/powerpoint/2010/main" val="1433517562"/>
      </p:ext>
    </p:extLst>
  </p:cSld>
  <p:clrMapOvr>
    <a:masterClrMapping/>
  </p:clrMapOvr>
  <mc:AlternateContent xmlns:mc="http://schemas.openxmlformats.org/markup-compatibility/2006" xmlns:p14="http://schemas.microsoft.com/office/powerpoint/2010/main">
    <mc:Choice Requires="p14">
      <p:transition spd="slow" p14:dur="4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658953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5442379" y="522370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1200329"/>
          </a:xfrm>
          <a:prstGeom prst="rect">
            <a:avLst/>
          </a:prstGeom>
          <a:noFill/>
        </p:spPr>
        <p:txBody>
          <a:bodyPr wrap="square" rtlCol="0">
            <a:spAutoFit/>
          </a:bodyPr>
          <a:lstStyle/>
          <a:p>
            <a:pPr algn="ctr"/>
            <a:r>
              <a:rPr lang="en-GB" dirty="0"/>
              <a:t>Congratulations you have completed the quiz.</a:t>
            </a:r>
          </a:p>
          <a:p>
            <a:pPr algn="ctr"/>
            <a:r>
              <a:rPr lang="en-GB" dirty="0"/>
              <a:t>In many Radiotherapy and Chemotherapy departments patients will ring the bell to signify that they have finished treatment</a:t>
            </a:r>
          </a:p>
        </p:txBody>
      </p:sp>
      <p:pic>
        <p:nvPicPr>
          <p:cNvPr id="13" name="Graphic 12" descr="Bell outline">
            <a:extLst>
              <a:ext uri="{FF2B5EF4-FFF2-40B4-BE49-F238E27FC236}">
                <a16:creationId xmlns:a16="http://schemas.microsoft.com/office/drawing/2014/main" id="{873F6FBA-23D7-A04E-7220-FA341A4D24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9308" y="1357460"/>
            <a:ext cx="1805711" cy="1805711"/>
          </a:xfrm>
          <a:prstGeom prst="rect">
            <a:avLst/>
          </a:prstGeom>
        </p:spPr>
      </p:pic>
      <p:sp>
        <p:nvSpPr>
          <p:cNvPr id="15" name="TextBox 14">
            <a:extLst>
              <a:ext uri="{FF2B5EF4-FFF2-40B4-BE49-F238E27FC236}">
                <a16:creationId xmlns:a16="http://schemas.microsoft.com/office/drawing/2014/main" id="{A356CA44-E0A1-003F-5D3C-695E8978EEF2}"/>
              </a:ext>
            </a:extLst>
          </p:cNvPr>
          <p:cNvSpPr txBox="1"/>
          <p:nvPr/>
        </p:nvSpPr>
        <p:spPr>
          <a:xfrm>
            <a:off x="4746071" y="5777376"/>
            <a:ext cx="2332182" cy="646331"/>
          </a:xfrm>
          <a:prstGeom prst="rect">
            <a:avLst/>
          </a:prstGeom>
          <a:noFill/>
        </p:spPr>
        <p:txBody>
          <a:bodyPr wrap="square" rtlCol="0">
            <a:spAutoFit/>
          </a:bodyPr>
          <a:lstStyle/>
          <a:p>
            <a:pPr algn="ctr"/>
            <a:r>
              <a:rPr lang="en-GB" dirty="0"/>
              <a:t>Click the icon to return to the Homepage</a:t>
            </a:r>
          </a:p>
        </p:txBody>
      </p:sp>
    </p:spTree>
    <p:extLst>
      <p:ext uri="{BB962C8B-B14F-4D97-AF65-F5344CB8AC3E}">
        <p14:creationId xmlns:p14="http://schemas.microsoft.com/office/powerpoint/2010/main" val="1981211824"/>
      </p:ext>
    </p:extLst>
  </p:cSld>
  <p:clrMapOvr>
    <a:masterClrMapping/>
  </p:clrMapOvr>
  <mc:AlternateContent xmlns:mc="http://schemas.openxmlformats.org/markup-compatibility/2006" xmlns:p14="http://schemas.microsoft.com/office/powerpoint/2010/main">
    <mc:Choice Requires="p14">
      <p:transition spd="slow" p14:dur="4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Types</a:t>
            </a:r>
          </a:p>
        </p:txBody>
      </p:sp>
      <p:sp>
        <p:nvSpPr>
          <p:cNvPr id="16" name="TextBox 15">
            <a:extLst>
              <a:ext uri="{FF2B5EF4-FFF2-40B4-BE49-F238E27FC236}">
                <a16:creationId xmlns:a16="http://schemas.microsoft.com/office/drawing/2014/main" id="{9F98B5BD-7502-167F-A3C1-6EB5B42C4ACB}"/>
              </a:ext>
            </a:extLst>
          </p:cNvPr>
          <p:cNvSpPr txBox="1"/>
          <p:nvPr/>
        </p:nvSpPr>
        <p:spPr>
          <a:xfrm>
            <a:off x="2338326" y="5072368"/>
            <a:ext cx="75055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Multiple types of radiotherapy are </a:t>
            </a:r>
            <a:r>
              <a:rPr lang="en-GB" b="1" dirty="0">
                <a:solidFill>
                  <a:prstClr val="black"/>
                </a:solidFill>
                <a:latin typeface="Franklin Gothic Book"/>
              </a:rPr>
              <a:t>available</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that either treat the patient with the radiation being targeted into the patient from an external machine sources of radiation are inserted into the patient and delivered internally. </a:t>
            </a:r>
          </a:p>
        </p:txBody>
      </p:sp>
      <p:grpSp>
        <p:nvGrpSpPr>
          <p:cNvPr id="7" name="Group 6">
            <a:extLst>
              <a:ext uri="{FF2B5EF4-FFF2-40B4-BE49-F238E27FC236}">
                <a16:creationId xmlns:a16="http://schemas.microsoft.com/office/drawing/2014/main" id="{8AA52426-8D8B-DF86-5F30-A0254FF88DF4}"/>
              </a:ext>
            </a:extLst>
          </p:cNvPr>
          <p:cNvGrpSpPr/>
          <p:nvPr/>
        </p:nvGrpSpPr>
        <p:grpSpPr>
          <a:xfrm>
            <a:off x="1710400" y="1951479"/>
            <a:ext cx="1978685" cy="989342"/>
            <a:chOff x="0" y="1339517"/>
            <a:chExt cx="1978685" cy="989342"/>
          </a:xfrm>
        </p:grpSpPr>
        <p:sp>
          <p:nvSpPr>
            <p:cNvPr id="8" name="Rectangle: Rounded Corners 7">
              <a:extLst>
                <a:ext uri="{FF2B5EF4-FFF2-40B4-BE49-F238E27FC236}">
                  <a16:creationId xmlns:a16="http://schemas.microsoft.com/office/drawing/2014/main" id="{39E64C7E-5D9C-FAC3-B34B-98F2D07C654D}"/>
                </a:ext>
              </a:extLst>
            </p:cNvPr>
            <p:cNvSpPr/>
            <p:nvPr/>
          </p:nvSpPr>
          <p:spPr>
            <a:xfrm>
              <a:off x="0" y="1339517"/>
              <a:ext cx="1978685" cy="9893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9" name="Rectangle: Rounded Corners 4">
              <a:extLst>
                <a:ext uri="{FF2B5EF4-FFF2-40B4-BE49-F238E27FC236}">
                  <a16:creationId xmlns:a16="http://schemas.microsoft.com/office/drawing/2014/main" id="{86A18ACF-050C-DE2B-C3BF-9E11F25894CB}"/>
                </a:ext>
              </a:extLst>
            </p:cNvPr>
            <p:cNvSpPr txBox="1"/>
            <p:nvPr/>
          </p:nvSpPr>
          <p:spPr>
            <a:xfrm>
              <a:off x="28977" y="1368494"/>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Radiotherapy</a:t>
              </a:r>
            </a:p>
          </p:txBody>
        </p:sp>
      </p:grpSp>
      <p:grpSp>
        <p:nvGrpSpPr>
          <p:cNvPr id="10" name="Group 9">
            <a:extLst>
              <a:ext uri="{FF2B5EF4-FFF2-40B4-BE49-F238E27FC236}">
                <a16:creationId xmlns:a16="http://schemas.microsoft.com/office/drawing/2014/main" id="{44CA5A45-A962-046D-A82A-17720327E3A0}"/>
              </a:ext>
            </a:extLst>
          </p:cNvPr>
          <p:cNvGrpSpPr/>
          <p:nvPr/>
        </p:nvGrpSpPr>
        <p:grpSpPr>
          <a:xfrm>
            <a:off x="4842174" y="1085283"/>
            <a:ext cx="1978685" cy="989342"/>
            <a:chOff x="2771444" y="726362"/>
            <a:chExt cx="1978685" cy="989342"/>
          </a:xfrm>
        </p:grpSpPr>
        <p:sp>
          <p:nvSpPr>
            <p:cNvPr id="11" name="Rectangle: Rounded Corners 10">
              <a:extLst>
                <a:ext uri="{FF2B5EF4-FFF2-40B4-BE49-F238E27FC236}">
                  <a16:creationId xmlns:a16="http://schemas.microsoft.com/office/drawing/2014/main" id="{831FDBF9-D70F-8082-33B0-03827482D66F}"/>
                </a:ext>
              </a:extLst>
            </p:cNvPr>
            <p:cNvSpPr/>
            <p:nvPr/>
          </p:nvSpPr>
          <p:spPr>
            <a:xfrm>
              <a:off x="2771444" y="726362"/>
              <a:ext cx="1978685" cy="989342"/>
            </a:xfrm>
            <a:prstGeom prst="roundRect">
              <a:avLst>
                <a:gd name="adj" fmla="val 1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Rounded Corners 4">
              <a:extLst>
                <a:ext uri="{FF2B5EF4-FFF2-40B4-BE49-F238E27FC236}">
                  <a16:creationId xmlns:a16="http://schemas.microsoft.com/office/drawing/2014/main" id="{E2387647-3CE0-B5EA-3E9E-AA28ECB9E31A}"/>
                </a:ext>
              </a:extLst>
            </p:cNvPr>
            <p:cNvSpPr txBox="1"/>
            <p:nvPr/>
          </p:nvSpPr>
          <p:spPr>
            <a:xfrm>
              <a:off x="2800421" y="755339"/>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External</a:t>
              </a:r>
            </a:p>
          </p:txBody>
        </p:sp>
      </p:grpSp>
      <p:grpSp>
        <p:nvGrpSpPr>
          <p:cNvPr id="13" name="Group 12">
            <a:extLst>
              <a:ext uri="{FF2B5EF4-FFF2-40B4-BE49-F238E27FC236}">
                <a16:creationId xmlns:a16="http://schemas.microsoft.com/office/drawing/2014/main" id="{5D01D987-1DB0-AAEC-D235-10B084F06266}"/>
              </a:ext>
            </a:extLst>
          </p:cNvPr>
          <p:cNvGrpSpPr/>
          <p:nvPr/>
        </p:nvGrpSpPr>
        <p:grpSpPr>
          <a:xfrm>
            <a:off x="4871151" y="2950652"/>
            <a:ext cx="1978685" cy="989342"/>
            <a:chOff x="2771444" y="2432978"/>
            <a:chExt cx="1978685" cy="989342"/>
          </a:xfrm>
        </p:grpSpPr>
        <p:sp>
          <p:nvSpPr>
            <p:cNvPr id="14" name="Rectangle: Rounded Corners 13">
              <a:extLst>
                <a:ext uri="{FF2B5EF4-FFF2-40B4-BE49-F238E27FC236}">
                  <a16:creationId xmlns:a16="http://schemas.microsoft.com/office/drawing/2014/main" id="{997E850D-703F-7FFB-357E-93D5E9D5C042}"/>
                </a:ext>
              </a:extLst>
            </p:cNvPr>
            <p:cNvSpPr/>
            <p:nvPr/>
          </p:nvSpPr>
          <p:spPr>
            <a:xfrm>
              <a:off x="2771444" y="2432978"/>
              <a:ext cx="1978685" cy="989342"/>
            </a:xfrm>
            <a:prstGeom prst="roundRect">
              <a:avLst>
                <a:gd name="adj" fmla="val 1000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Rectangle: Rounded Corners 4">
              <a:extLst>
                <a:ext uri="{FF2B5EF4-FFF2-40B4-BE49-F238E27FC236}">
                  <a16:creationId xmlns:a16="http://schemas.microsoft.com/office/drawing/2014/main" id="{FB6CBBF9-96CD-BB21-10EE-54336F8108C1}"/>
                </a:ext>
              </a:extLst>
            </p:cNvPr>
            <p:cNvSpPr txBox="1"/>
            <p:nvPr/>
          </p:nvSpPr>
          <p:spPr>
            <a:xfrm>
              <a:off x="2800421" y="2461955"/>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Internal</a:t>
              </a:r>
            </a:p>
          </p:txBody>
        </p:sp>
      </p:grpSp>
      <p:grpSp>
        <p:nvGrpSpPr>
          <p:cNvPr id="17" name="Group 16">
            <a:extLst>
              <a:ext uri="{FF2B5EF4-FFF2-40B4-BE49-F238E27FC236}">
                <a16:creationId xmlns:a16="http://schemas.microsoft.com/office/drawing/2014/main" id="{55DC6247-8A83-42DB-A849-C05B843EDF0E}"/>
              </a:ext>
            </a:extLst>
          </p:cNvPr>
          <p:cNvGrpSpPr/>
          <p:nvPr/>
        </p:nvGrpSpPr>
        <p:grpSpPr>
          <a:xfrm>
            <a:off x="8122026" y="609279"/>
            <a:ext cx="1978685" cy="989342"/>
            <a:chOff x="5541604" y="157490"/>
            <a:chExt cx="1978685" cy="989342"/>
          </a:xfrm>
        </p:grpSpPr>
        <p:sp>
          <p:nvSpPr>
            <p:cNvPr id="18" name="Rectangle: Rounded Corners 17">
              <a:extLst>
                <a:ext uri="{FF2B5EF4-FFF2-40B4-BE49-F238E27FC236}">
                  <a16:creationId xmlns:a16="http://schemas.microsoft.com/office/drawing/2014/main" id="{006477C6-1FD8-8158-0E37-726D13EE61AB}"/>
                </a:ext>
              </a:extLst>
            </p:cNvPr>
            <p:cNvSpPr/>
            <p:nvPr/>
          </p:nvSpPr>
          <p:spPr>
            <a:xfrm>
              <a:off x="5541604" y="157490"/>
              <a:ext cx="1978685" cy="989342"/>
            </a:xfrm>
            <a:prstGeom prst="roundRect">
              <a:avLst>
                <a:gd name="adj" fmla="val 1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9" name="Rectangle: Rounded Corners 4">
              <a:extLst>
                <a:ext uri="{FF2B5EF4-FFF2-40B4-BE49-F238E27FC236}">
                  <a16:creationId xmlns:a16="http://schemas.microsoft.com/office/drawing/2014/main" id="{D0FC78E9-5BC6-BCBE-AD52-EA7F154F1DBC}"/>
                </a:ext>
              </a:extLst>
            </p:cNvPr>
            <p:cNvSpPr txBox="1"/>
            <p:nvPr/>
          </p:nvSpPr>
          <p:spPr>
            <a:xfrm>
              <a:off x="5570581" y="186467"/>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MV Linear Accelerators</a:t>
              </a:r>
            </a:p>
          </p:txBody>
        </p:sp>
      </p:grpSp>
      <p:grpSp>
        <p:nvGrpSpPr>
          <p:cNvPr id="20" name="Group 19">
            <a:extLst>
              <a:ext uri="{FF2B5EF4-FFF2-40B4-BE49-F238E27FC236}">
                <a16:creationId xmlns:a16="http://schemas.microsoft.com/office/drawing/2014/main" id="{9A4832FD-4BAB-E5BB-3591-8F89A960FD62}"/>
              </a:ext>
            </a:extLst>
          </p:cNvPr>
          <p:cNvGrpSpPr/>
          <p:nvPr/>
        </p:nvGrpSpPr>
        <p:grpSpPr>
          <a:xfrm>
            <a:off x="8122025" y="1712676"/>
            <a:ext cx="1978685" cy="989342"/>
            <a:chOff x="5541604" y="1295234"/>
            <a:chExt cx="1978685" cy="989342"/>
          </a:xfrm>
        </p:grpSpPr>
        <p:sp>
          <p:nvSpPr>
            <p:cNvPr id="21" name="Rectangle: Rounded Corners 20">
              <a:extLst>
                <a:ext uri="{FF2B5EF4-FFF2-40B4-BE49-F238E27FC236}">
                  <a16:creationId xmlns:a16="http://schemas.microsoft.com/office/drawing/2014/main" id="{B914846E-5220-4FFA-A773-091E407B0C8C}"/>
                </a:ext>
              </a:extLst>
            </p:cNvPr>
            <p:cNvSpPr/>
            <p:nvPr/>
          </p:nvSpPr>
          <p:spPr>
            <a:xfrm>
              <a:off x="5541604" y="1295234"/>
              <a:ext cx="1978685" cy="989342"/>
            </a:xfrm>
            <a:prstGeom prst="roundRect">
              <a:avLst>
                <a:gd name="adj" fmla="val 1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2" name="Rectangle: Rounded Corners 4">
              <a:extLst>
                <a:ext uri="{FF2B5EF4-FFF2-40B4-BE49-F238E27FC236}">
                  <a16:creationId xmlns:a16="http://schemas.microsoft.com/office/drawing/2014/main" id="{783C5455-3F01-79F2-1A73-14CF9543A379}"/>
                </a:ext>
              </a:extLst>
            </p:cNvPr>
            <p:cNvSpPr txBox="1"/>
            <p:nvPr/>
          </p:nvSpPr>
          <p:spPr>
            <a:xfrm>
              <a:off x="5570581" y="1324211"/>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err="1"/>
                <a:t>Orthovoltage</a:t>
              </a:r>
              <a:endParaRPr lang="en-GB" sz="2300" kern="1200" dirty="0"/>
            </a:p>
          </p:txBody>
        </p:sp>
      </p:grpSp>
      <p:grpSp>
        <p:nvGrpSpPr>
          <p:cNvPr id="23" name="Group 22">
            <a:extLst>
              <a:ext uri="{FF2B5EF4-FFF2-40B4-BE49-F238E27FC236}">
                <a16:creationId xmlns:a16="http://schemas.microsoft.com/office/drawing/2014/main" id="{2574F09B-45EB-7701-1605-38153F97996D}"/>
              </a:ext>
            </a:extLst>
          </p:cNvPr>
          <p:cNvGrpSpPr/>
          <p:nvPr/>
        </p:nvGrpSpPr>
        <p:grpSpPr>
          <a:xfrm>
            <a:off x="8155116" y="2940821"/>
            <a:ext cx="1978685" cy="989342"/>
            <a:chOff x="5541604" y="2432978"/>
            <a:chExt cx="1978685" cy="989342"/>
          </a:xfrm>
        </p:grpSpPr>
        <p:sp>
          <p:nvSpPr>
            <p:cNvPr id="24" name="Rectangle: Rounded Corners 23">
              <a:extLst>
                <a:ext uri="{FF2B5EF4-FFF2-40B4-BE49-F238E27FC236}">
                  <a16:creationId xmlns:a16="http://schemas.microsoft.com/office/drawing/2014/main" id="{B9553A0D-7C51-0ADE-0A4B-790577E2E075}"/>
                </a:ext>
              </a:extLst>
            </p:cNvPr>
            <p:cNvSpPr/>
            <p:nvPr/>
          </p:nvSpPr>
          <p:spPr>
            <a:xfrm>
              <a:off x="5541604" y="2432978"/>
              <a:ext cx="1978685" cy="989342"/>
            </a:xfrm>
            <a:prstGeom prst="roundRect">
              <a:avLst>
                <a:gd name="adj" fmla="val 1000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5" name="Rectangle: Rounded Corners 4">
              <a:extLst>
                <a:ext uri="{FF2B5EF4-FFF2-40B4-BE49-F238E27FC236}">
                  <a16:creationId xmlns:a16="http://schemas.microsoft.com/office/drawing/2014/main" id="{C1E48B76-039D-B894-6AF7-56E583AE5F51}"/>
                </a:ext>
              </a:extLst>
            </p:cNvPr>
            <p:cNvSpPr txBox="1"/>
            <p:nvPr/>
          </p:nvSpPr>
          <p:spPr>
            <a:xfrm>
              <a:off x="5570581" y="2461955"/>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Brachytherapy</a:t>
              </a:r>
            </a:p>
            <a:p>
              <a:pPr marL="0" lvl="0" indent="0" algn="ctr" defTabSz="1022350">
                <a:lnSpc>
                  <a:spcPct val="90000"/>
                </a:lnSpc>
                <a:spcBef>
                  <a:spcPct val="0"/>
                </a:spcBef>
                <a:spcAft>
                  <a:spcPct val="35000"/>
                </a:spcAft>
                <a:buNone/>
              </a:pPr>
              <a:r>
                <a:rPr lang="en-GB" sz="2300" kern="1200" dirty="0"/>
                <a:t>(LDR and HDR)</a:t>
              </a:r>
            </a:p>
          </p:txBody>
        </p:sp>
      </p:grpSp>
      <p:cxnSp>
        <p:nvCxnSpPr>
          <p:cNvPr id="29" name="Straight Connector 28">
            <a:extLst>
              <a:ext uri="{FF2B5EF4-FFF2-40B4-BE49-F238E27FC236}">
                <a16:creationId xmlns:a16="http://schemas.microsoft.com/office/drawing/2014/main" id="{3E49315D-BCD1-083D-3552-C4F1A6C87821}"/>
              </a:ext>
            </a:extLst>
          </p:cNvPr>
          <p:cNvCxnSpPr>
            <a:cxnSpLocks/>
            <a:stCxn id="8" idx="3"/>
            <a:endCxn id="12" idx="1"/>
          </p:cNvCxnSpPr>
          <p:nvPr/>
        </p:nvCxnSpPr>
        <p:spPr>
          <a:xfrm flipV="1">
            <a:off x="3689085" y="1579954"/>
            <a:ext cx="1182066" cy="86619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B3F73325-65E9-9CB2-CF7E-9A9229416389}"/>
              </a:ext>
            </a:extLst>
          </p:cNvPr>
          <p:cNvCxnSpPr>
            <a:cxnSpLocks/>
            <a:stCxn id="8" idx="3"/>
            <a:endCxn id="14" idx="1"/>
          </p:cNvCxnSpPr>
          <p:nvPr/>
        </p:nvCxnSpPr>
        <p:spPr>
          <a:xfrm>
            <a:off x="3689085" y="2446150"/>
            <a:ext cx="1182066" cy="999173"/>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C4625CA-05D5-3A10-81D8-091E225493E3}"/>
              </a:ext>
            </a:extLst>
          </p:cNvPr>
          <p:cNvCxnSpPr>
            <a:cxnSpLocks/>
            <a:stCxn id="11" idx="3"/>
            <a:endCxn id="18" idx="1"/>
          </p:cNvCxnSpPr>
          <p:nvPr/>
        </p:nvCxnSpPr>
        <p:spPr>
          <a:xfrm flipV="1">
            <a:off x="6820859" y="1103950"/>
            <a:ext cx="1301167" cy="47600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A9D3981-215E-D305-56B5-01A0C716583D}"/>
              </a:ext>
            </a:extLst>
          </p:cNvPr>
          <p:cNvCxnSpPr>
            <a:cxnSpLocks/>
            <a:stCxn id="11" idx="3"/>
            <a:endCxn id="22" idx="1"/>
          </p:cNvCxnSpPr>
          <p:nvPr/>
        </p:nvCxnSpPr>
        <p:spPr>
          <a:xfrm>
            <a:off x="6820859" y="1579954"/>
            <a:ext cx="1330143" cy="627393"/>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8C220652-241E-E3D8-F49F-B2F5457849EC}"/>
              </a:ext>
            </a:extLst>
          </p:cNvPr>
          <p:cNvCxnSpPr>
            <a:cxnSpLocks/>
            <a:stCxn id="15" idx="3"/>
            <a:endCxn id="24" idx="1"/>
          </p:cNvCxnSpPr>
          <p:nvPr/>
        </p:nvCxnSpPr>
        <p:spPr>
          <a:xfrm flipV="1">
            <a:off x="6820859" y="3435492"/>
            <a:ext cx="1334257" cy="9831"/>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DE752892-2CB9-A186-9B8C-FE80251F0DDE}"/>
              </a:ext>
            </a:extLst>
          </p:cNvPr>
          <p:cNvSpPr txBox="1"/>
          <p:nvPr/>
        </p:nvSpPr>
        <p:spPr>
          <a:xfrm>
            <a:off x="1520983" y="3265189"/>
            <a:ext cx="2571184" cy="646331"/>
          </a:xfrm>
          <a:prstGeom prst="rect">
            <a:avLst/>
          </a:prstGeom>
          <a:noFill/>
        </p:spPr>
        <p:txBody>
          <a:bodyPr wrap="square" lIns="91440" tIns="45720" rIns="91440" bIns="45720" rtlCol="0" anchor="t">
            <a:spAutoFit/>
          </a:bodyPr>
          <a:lstStyle/>
          <a:p>
            <a:r>
              <a:rPr lang="en-GB" b="1" dirty="0"/>
              <a:t>Click to see the different types of radiotherapy</a:t>
            </a:r>
          </a:p>
        </p:txBody>
      </p:sp>
      <p:grpSp>
        <p:nvGrpSpPr>
          <p:cNvPr id="41" name="Group 40">
            <a:extLst>
              <a:ext uri="{FF2B5EF4-FFF2-40B4-BE49-F238E27FC236}">
                <a16:creationId xmlns:a16="http://schemas.microsoft.com/office/drawing/2014/main" id="{A2E98F18-DFD4-962D-9A0D-90CACF3DC20B}"/>
              </a:ext>
            </a:extLst>
          </p:cNvPr>
          <p:cNvGrpSpPr/>
          <p:nvPr/>
        </p:nvGrpSpPr>
        <p:grpSpPr>
          <a:xfrm>
            <a:off x="10944902" y="4633948"/>
            <a:ext cx="939567" cy="1800169"/>
            <a:chOff x="10890581" y="3960793"/>
            <a:chExt cx="939567" cy="1800169"/>
          </a:xfrm>
        </p:grpSpPr>
        <p:grpSp>
          <p:nvGrpSpPr>
            <p:cNvPr id="42" name="Group 41">
              <a:extLst>
                <a:ext uri="{FF2B5EF4-FFF2-40B4-BE49-F238E27FC236}">
                  <a16:creationId xmlns:a16="http://schemas.microsoft.com/office/drawing/2014/main" id="{68D03E19-1A4A-E0F2-803E-B41864868B88}"/>
                </a:ext>
              </a:extLst>
            </p:cNvPr>
            <p:cNvGrpSpPr/>
            <p:nvPr/>
          </p:nvGrpSpPr>
          <p:grpSpPr>
            <a:xfrm>
              <a:off x="10890581" y="3960793"/>
              <a:ext cx="939567" cy="1181068"/>
              <a:chOff x="10863742" y="5234731"/>
              <a:chExt cx="939567" cy="1181068"/>
            </a:xfrm>
          </p:grpSpPr>
          <p:sp>
            <p:nvSpPr>
              <p:cNvPr id="44" name="Action Button: Go Home 43">
                <a:hlinkClick r:id="rId2" action="ppaction://hlinksldjump" highlightClick="1"/>
                <a:extLst>
                  <a:ext uri="{FF2B5EF4-FFF2-40B4-BE49-F238E27FC236}">
                    <a16:creationId xmlns:a16="http://schemas.microsoft.com/office/drawing/2014/main" id="{E49D2F67-D820-07BB-BBF2-20887E9BC137}"/>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ction Button: Go Forward or Next 44">
                <a:hlinkClick r:id="" action="ppaction://hlinkshowjump?jump=nextslide" highlightClick="1"/>
                <a:extLst>
                  <a:ext uri="{FF2B5EF4-FFF2-40B4-BE49-F238E27FC236}">
                    <a16:creationId xmlns:a16="http://schemas.microsoft.com/office/drawing/2014/main" id="{2FF8787A-F439-4919-EF69-C1EABC1536E2}"/>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43" name="Action Button: Go Back or Previous 42">
              <a:hlinkClick r:id="" action="ppaction://hlinkshowjump?jump=previousslide" highlightClick="1"/>
              <a:extLst>
                <a:ext uri="{FF2B5EF4-FFF2-40B4-BE49-F238E27FC236}">
                  <a16:creationId xmlns:a16="http://schemas.microsoft.com/office/drawing/2014/main" id="{9FCC355B-F891-BDAA-21B4-2D78068E03E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913058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What We Treat With</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r>
              <a:rPr lang="en-GB" sz="1800" dirty="0"/>
              <a:t>MV Photons - Majority</a:t>
            </a:r>
          </a:p>
          <a:p>
            <a:endParaRPr lang="en-GB" dirty="0"/>
          </a:p>
          <a:p>
            <a:endParaRPr lang="en-GB" dirty="0"/>
          </a:p>
          <a:p>
            <a:r>
              <a:rPr lang="en-GB" sz="1800" dirty="0"/>
              <a:t>kV Photons – skin</a:t>
            </a:r>
          </a:p>
          <a:p>
            <a:endParaRPr lang="en-GB" dirty="0"/>
          </a:p>
          <a:p>
            <a:endParaRPr lang="en-GB" sz="1800" dirty="0"/>
          </a:p>
          <a:p>
            <a:r>
              <a:rPr lang="en-GB" sz="1800" dirty="0"/>
              <a:t>Electrons – Larger Superficial lesions</a:t>
            </a:r>
          </a:p>
          <a:p>
            <a:endParaRPr lang="en-GB" dirty="0"/>
          </a:p>
          <a:p>
            <a:endParaRPr lang="en-GB" dirty="0"/>
          </a:p>
          <a:p>
            <a:endParaRPr lang="en-GB" dirty="0"/>
          </a:p>
          <a:p>
            <a:r>
              <a:rPr lang="en-GB" sz="1800" dirty="0"/>
              <a:t>Brachytherapy - Physical Sources </a:t>
            </a:r>
          </a:p>
          <a:p>
            <a:pPr marL="400050" lvl="1" indent="0">
              <a:buNone/>
            </a:pPr>
            <a:r>
              <a:rPr lang="en-GB" sz="1800" b="1" dirty="0"/>
              <a:t>(emit gamma-rays)</a:t>
            </a:r>
          </a:p>
        </p:txBody>
      </p:sp>
      <p:sp>
        <p:nvSpPr>
          <p:cNvPr id="4" name="Right Brace 3"/>
          <p:cNvSpPr/>
          <p:nvPr/>
        </p:nvSpPr>
        <p:spPr>
          <a:xfrm>
            <a:off x="6096000" y="1179620"/>
            <a:ext cx="1080120" cy="174532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 name="TextBox 4"/>
          <p:cNvSpPr txBox="1"/>
          <p:nvPr/>
        </p:nvSpPr>
        <p:spPr>
          <a:xfrm>
            <a:off x="7342567" y="1729117"/>
            <a:ext cx="136815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Patient not</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Radioactive</a:t>
            </a:r>
            <a:endParaRPr lang="en-GB" sz="1800" b="1" i="0" u="none" strike="noStrike" kern="1200" cap="none" spc="0" normalizeH="0" baseline="0" noProof="0" dirty="0">
              <a:ln>
                <a:noFill/>
              </a:ln>
              <a:solidFill>
                <a:prstClr val="black"/>
              </a:solidFill>
              <a:effectLst/>
              <a:uLnTx/>
              <a:uFillTx/>
              <a:latin typeface="Franklin Gothic Book"/>
            </a:endParaRPr>
          </a:p>
        </p:txBody>
      </p:sp>
      <p:sp>
        <p:nvSpPr>
          <p:cNvPr id="6" name="Right Brace 5"/>
          <p:cNvSpPr/>
          <p:nvPr/>
        </p:nvSpPr>
        <p:spPr>
          <a:xfrm>
            <a:off x="5951984" y="4077072"/>
            <a:ext cx="1096834" cy="4320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Box 7"/>
          <p:cNvSpPr txBox="1"/>
          <p:nvPr/>
        </p:nvSpPr>
        <p:spPr>
          <a:xfrm>
            <a:off x="7252039" y="3969931"/>
            <a:ext cx="136815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Patient Radioactive</a:t>
            </a:r>
          </a:p>
        </p:txBody>
      </p:sp>
      <p:grpSp>
        <p:nvGrpSpPr>
          <p:cNvPr id="11" name="Group 10">
            <a:extLst>
              <a:ext uri="{FF2B5EF4-FFF2-40B4-BE49-F238E27FC236}">
                <a16:creationId xmlns:a16="http://schemas.microsoft.com/office/drawing/2014/main" id="{5C1AE0F2-4024-10BF-4D4B-9B545BA0796D}"/>
              </a:ext>
            </a:extLst>
          </p:cNvPr>
          <p:cNvGrpSpPr/>
          <p:nvPr/>
        </p:nvGrpSpPr>
        <p:grpSpPr>
          <a:xfrm>
            <a:off x="10944902" y="4633948"/>
            <a:ext cx="939567" cy="1800169"/>
            <a:chOff x="10890581" y="3960793"/>
            <a:chExt cx="939567" cy="1800169"/>
          </a:xfrm>
        </p:grpSpPr>
        <p:grpSp>
          <p:nvGrpSpPr>
            <p:cNvPr id="12" name="Group 11">
              <a:extLst>
                <a:ext uri="{FF2B5EF4-FFF2-40B4-BE49-F238E27FC236}">
                  <a16:creationId xmlns:a16="http://schemas.microsoft.com/office/drawing/2014/main" id="{AA4D09F3-6B18-0764-E318-B4D0232977F9}"/>
                </a:ext>
              </a:extLst>
            </p:cNvPr>
            <p:cNvGrpSpPr/>
            <p:nvPr/>
          </p:nvGrpSpPr>
          <p:grpSpPr>
            <a:xfrm>
              <a:off x="10890581" y="3960793"/>
              <a:ext cx="939567" cy="1181068"/>
              <a:chOff x="10863742" y="5234731"/>
              <a:chExt cx="939567" cy="1181068"/>
            </a:xfrm>
          </p:grpSpPr>
          <p:sp>
            <p:nvSpPr>
              <p:cNvPr id="14" name="Action Button: Go Home 13">
                <a:hlinkClick r:id="rId2" action="ppaction://hlinksldjump" highlightClick="1"/>
                <a:extLst>
                  <a:ext uri="{FF2B5EF4-FFF2-40B4-BE49-F238E27FC236}">
                    <a16:creationId xmlns:a16="http://schemas.microsoft.com/office/drawing/2014/main" id="{214E902E-66FC-1BB0-4E2D-D9A4306121D2}"/>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Forward or Next 14">
                <a:hlinkClick r:id="" action="ppaction://hlinkshowjump?jump=nextslide" highlightClick="1"/>
                <a:extLst>
                  <a:ext uri="{FF2B5EF4-FFF2-40B4-BE49-F238E27FC236}">
                    <a16:creationId xmlns:a16="http://schemas.microsoft.com/office/drawing/2014/main" id="{FDD593BC-7B62-5AF4-3EF8-95E0736D8A6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3" name="Action Button: Go Back or Previous 12">
              <a:hlinkClick r:id="" action="ppaction://hlinkshowjump?jump=previousslide" highlightClick="1"/>
              <a:extLst>
                <a:ext uri="{FF2B5EF4-FFF2-40B4-BE49-F238E27FC236}">
                  <a16:creationId xmlns:a16="http://schemas.microsoft.com/office/drawing/2014/main" id="{EDF2548F-AE5A-D69F-F9E3-404F6562EAD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68722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7A3C451F650E4597B406BB0C299CB4" ma:contentTypeVersion="14" ma:contentTypeDescription="Create a new document." ma:contentTypeScope="" ma:versionID="74f18c51f81bcda35a023fef1634b928">
  <xsd:schema xmlns:xsd="http://www.w3.org/2001/XMLSchema" xmlns:xs="http://www.w3.org/2001/XMLSchema" xmlns:p="http://schemas.microsoft.com/office/2006/metadata/properties" xmlns:ns3="e45fd917-df08-49bb-805e-f9657f4c82e7" xmlns:ns4="32c50cdf-7340-4a60-a58e-ec0085cb5d46" targetNamespace="http://schemas.microsoft.com/office/2006/metadata/properties" ma:root="true" ma:fieldsID="121bfc1d71e887ecd68e82c3e42731ee" ns3:_="" ns4:_="">
    <xsd:import namespace="e45fd917-df08-49bb-805e-f9657f4c82e7"/>
    <xsd:import namespace="32c50cdf-7340-4a60-a58e-ec0085cb5d4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_activity" minOccurs="0"/>
                <xsd:element ref="ns4:MediaServiceAutoTags" minOccurs="0"/>
                <xsd:element ref="ns4:MediaServiceObjectDetectorVersions" minOccurs="0"/>
                <xsd:element ref="ns4:MediaServiceSystemTags" minOccurs="0"/>
                <xsd:element ref="ns4:MediaServiceGenerationTime" minOccurs="0"/>
                <xsd:element ref="ns4:MediaServiceEventHashCode"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fd917-df08-49bb-805e-f9657f4c82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c50cdf-7340-4a60-a58e-ec0085cb5d4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2c50cdf-7340-4a60-a58e-ec0085cb5d46" xsi:nil="true"/>
  </documentManagement>
</p:properties>
</file>

<file path=customXml/itemProps1.xml><?xml version="1.0" encoding="utf-8"?>
<ds:datastoreItem xmlns:ds="http://schemas.openxmlformats.org/officeDocument/2006/customXml" ds:itemID="{062B9D12-8C39-426F-829C-81C4E7241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5fd917-df08-49bb-805e-f9657f4c82e7"/>
    <ds:schemaRef ds:uri="32c50cdf-7340-4a60-a58e-ec0085cb5d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3CC4F5-3203-448A-89E0-6FF74AFF2FF6}">
  <ds:schemaRefs>
    <ds:schemaRef ds:uri="http://schemas.microsoft.com/sharepoint/v3/contenttype/forms"/>
  </ds:schemaRefs>
</ds:datastoreItem>
</file>

<file path=customXml/itemProps3.xml><?xml version="1.0" encoding="utf-8"?>
<ds:datastoreItem xmlns:ds="http://schemas.openxmlformats.org/officeDocument/2006/customXml" ds:itemID="{5AF6F661-B8D9-493E-BDA2-CB39697E177C}">
  <ds:schemaRefs>
    <ds:schemaRef ds:uri="http://purl.org/dc/dcmitype/"/>
    <ds:schemaRef ds:uri="http://schemas.microsoft.com/office/infopath/2007/PartnerControls"/>
    <ds:schemaRef ds:uri="http://purl.org/dc/elements/1.1/"/>
    <ds:schemaRef ds:uri="http://schemas.microsoft.com/office/2006/documentManagement/types"/>
    <ds:schemaRef ds:uri="32c50cdf-7340-4a60-a58e-ec0085cb5d46"/>
    <ds:schemaRef ds:uri="http://purl.org/dc/terms/"/>
    <ds:schemaRef ds:uri="http://schemas.openxmlformats.org/package/2006/metadata/core-properties"/>
    <ds:schemaRef ds:uri="e45fd917-df08-49bb-805e-f9657f4c82e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815</TotalTime>
  <Words>3140</Words>
  <Application>Microsoft Office PowerPoint</Application>
  <PresentationFormat>Widescreen</PresentationFormat>
  <Paragraphs>485</Paragraphs>
  <Slides>77</Slides>
  <Notes>0</Notes>
  <HiddenSlides>22</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77</vt:i4>
      </vt:variant>
    </vt:vector>
  </HeadingPairs>
  <TitlesOfParts>
    <vt:vector size="87" baseType="lpstr">
      <vt:lpstr>Aptos</vt:lpstr>
      <vt:lpstr>Arial</vt:lpstr>
      <vt:lpstr>Calibri</vt:lpstr>
      <vt:lpstr>Calibri Light</vt:lpstr>
      <vt:lpstr>Franklin Gothic Book</vt:lpstr>
      <vt:lpstr>Franklin Gothic Medium</vt:lpstr>
      <vt:lpstr>Times New Roman</vt:lpstr>
      <vt:lpstr>Wingdings</vt:lpstr>
      <vt:lpstr>Office Theme</vt:lpstr>
      <vt:lpstr>Angles</vt:lpstr>
      <vt:lpstr>PowerPoint Presentation</vt:lpstr>
      <vt:lpstr>PowerPoint Presentation</vt:lpstr>
      <vt:lpstr>PowerPoint Presentation</vt:lpstr>
      <vt:lpstr>Radiotherapy</vt:lpstr>
      <vt:lpstr>Radiotherapy</vt:lpstr>
      <vt:lpstr>Who we Treat</vt:lpstr>
      <vt:lpstr>Types</vt:lpstr>
      <vt:lpstr>Types</vt:lpstr>
      <vt:lpstr>What We Treat With</vt:lpstr>
      <vt:lpstr>How it works: Action</vt:lpstr>
      <vt:lpstr>How it works: Fractionation</vt:lpstr>
      <vt:lpstr>Radiotherapy Doses</vt:lpstr>
      <vt:lpstr>Pre-Treatment</vt:lpstr>
      <vt:lpstr>Mould Room</vt:lpstr>
      <vt:lpstr>CT</vt:lpstr>
      <vt:lpstr>Planning / Dosimetry</vt:lpstr>
      <vt:lpstr>Radiotherapy Planning</vt:lpstr>
      <vt:lpstr>How a Linear Accelerator  works</vt:lpstr>
      <vt:lpstr>Multileaf Collimators</vt:lpstr>
      <vt:lpstr>Treatment Machines: Linear Accelerators</vt:lpstr>
      <vt:lpstr>Treatment Machines: Orthovoltage</vt:lpstr>
      <vt:lpstr>Brachytherapy Treatment</vt:lpstr>
      <vt:lpstr>Brachytherapy Treatment</vt:lpstr>
      <vt:lpstr>GENESISCARE – RADIOTHERAPY EXPLAINED</vt:lpstr>
      <vt:lpstr>Radiation</vt:lpstr>
      <vt:lpstr>What is radioactivity?</vt:lpstr>
      <vt:lpstr>Types of radiation</vt:lpstr>
      <vt:lpstr>Types of radiation</vt:lpstr>
      <vt:lpstr>Radiation use: Treatment</vt:lpstr>
      <vt:lpstr>Radiation Use: Imaging</vt:lpstr>
      <vt:lpstr>Radiation Use: Imaging</vt:lpstr>
      <vt:lpstr>Radiation Use: Imaging</vt:lpstr>
      <vt:lpstr>Therapeutic Radiographers</vt:lpstr>
      <vt:lpstr>PowerPoint Presentation</vt:lpstr>
      <vt:lpstr>PowerPoint Presentation</vt:lpstr>
      <vt:lpstr>PowerPoint Presentation</vt:lpstr>
      <vt:lpstr>BSc Undergraduate degree</vt:lpstr>
      <vt:lpstr>Degree Apprenticeship</vt:lpstr>
      <vt:lpstr>Degree Apprenticeship – Entry Requirements</vt:lpstr>
      <vt:lpstr>Postgraduate Programme</vt:lpstr>
      <vt:lpstr>Where Radiotherapy could lead you</vt:lpstr>
      <vt:lpstr>Career Resources</vt:lpstr>
      <vt:lpstr>Universities Offering Radiotherapy</vt:lpstr>
      <vt:lpstr>University vs Apprenticeship</vt:lpstr>
      <vt:lpstr>Work Experience</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vector>
  </TitlesOfParts>
  <Company>University Hospitals of North Midlands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Jassel, Simon (RJE) UHNM</dc:creator>
  <cp:lastModifiedBy>Jassel, Simon (RJE) UHNM</cp:lastModifiedBy>
  <cp:revision>375</cp:revision>
  <dcterms:created xsi:type="dcterms:W3CDTF">2024-04-12T08:02:54Z</dcterms:created>
  <dcterms:modified xsi:type="dcterms:W3CDTF">2024-06-06T14:01:47Z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0x010100F57A3C451F650E4597B406BB0C299CB4</vt:lpwstr>
  </property>
</Properties>
</file>